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61" r:id="rId3"/>
    <p:sldId id="288" r:id="rId4"/>
    <p:sldId id="262" r:id="rId5"/>
    <p:sldId id="293" r:id="rId6"/>
    <p:sldId id="295" r:id="rId7"/>
    <p:sldId id="284" r:id="rId8"/>
    <p:sldId id="278" r:id="rId9"/>
    <p:sldId id="270" r:id="rId10"/>
    <p:sldId id="290" r:id="rId11"/>
    <p:sldId id="267" r:id="rId12"/>
    <p:sldId id="268" r:id="rId13"/>
    <p:sldId id="271" r:id="rId14"/>
    <p:sldId id="269" r:id="rId15"/>
    <p:sldId id="273" r:id="rId16"/>
    <p:sldId id="272" r:id="rId17"/>
    <p:sldId id="287" r:id="rId18"/>
    <p:sldId id="279" r:id="rId19"/>
    <p:sldId id="28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F4569"/>
    <a:srgbClr val="0D2670"/>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p:restoredTop sz="83129" autoAdjust="0"/>
  </p:normalViewPr>
  <p:slideViewPr>
    <p:cSldViewPr snapToGrid="0" snapToObjects="1">
      <p:cViewPr varScale="1">
        <p:scale>
          <a:sx n="53" d="100"/>
          <a:sy n="53" d="100"/>
        </p:scale>
        <p:origin x="100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07B3-73F4-40CD-93B8-CAA7D92F8DD1}">
      <dgm:prSet custT="1"/>
      <dgm:spPr/>
      <dgm:t>
        <a:bodyPr/>
        <a:lstStyle/>
        <a:p>
          <a:r>
            <a:rPr lang="en-US" sz="1400" b="0" i="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21C6372A-1E52-4304-8358-64CDB892D97C}">
      <dgm:prSet custT="1"/>
      <dgm:spPr/>
      <dgm:t>
        <a:bodyPr/>
        <a:lstStyle/>
        <a:p>
          <a:r>
            <a:rPr lang="en-US" sz="1400" b="0" i="0" dirty="0"/>
            <a:t>By addressing these issues, businesses can improve employee morale, lower turnover costs, and ultimately build a more successful and sustainable business. </a:t>
          </a:r>
          <a:endParaRPr lang="en-US" sz="1400" dirty="0"/>
        </a:p>
      </dgm:t>
    </dgm:pt>
    <dgm:pt modelId="{D74F3267-1137-4FF9-96E3-3C0760D8BB35}" type="parTrans" cxnId="{F583D365-9AE4-4C44-BB7B-B04F8F248D44}">
      <dgm:prSet/>
      <dgm:spPr/>
      <dgm:t>
        <a:bodyPr/>
        <a:lstStyle/>
        <a:p>
          <a:endParaRPr lang="en-US"/>
        </a:p>
      </dgm:t>
    </dgm:pt>
    <dgm:pt modelId="{785534A2-C2DD-4802-BB97-75CFD81763A9}" type="sibTrans" cxnId="{F583D365-9AE4-4C44-BB7B-B04F8F248D44}">
      <dgm:prSet/>
      <dgm:spPr/>
      <dgm:t>
        <a:bodyPr/>
        <a:lstStyle/>
        <a:p>
          <a:endParaRPr lang="en-US"/>
        </a:p>
      </dgm:t>
    </dgm:pt>
    <dgm:pt modelId="{7FDE5D68-D113-4BD7-B69F-B282D1500225}">
      <dgm:prSet custT="1"/>
      <dgm:spPr/>
      <dgm:t>
        <a:bodyPr/>
        <a:lstStyle/>
        <a:p>
          <a:r>
            <a:rPr lang="en-US" sz="1400" b="0" i="0" dirty="0"/>
            <a:t>Why this matters: Understanding what kinds of employees leave the company helps to retain talent and prevent burnout. This saves the costs of training new hires and invests in building long-term expertise in the company.</a:t>
          </a: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104795"/>
          <a:ext cx="6582555" cy="1073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243420" y="420175"/>
          <a:ext cx="443015" cy="442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753416" y="150481"/>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kern="1200" dirty="0"/>
        </a:p>
      </dsp:txBody>
      <dsp:txXfrm>
        <a:off x="753416" y="150481"/>
        <a:ext cx="5541468" cy="1005870"/>
      </dsp:txXfrm>
    </dsp:sp>
    <dsp:sp modelId="{5DCA40A7-1108-4702-9F8F-7262964B9F45}">
      <dsp:nvSpPr>
        <dsp:cNvPr id="0" name=""/>
        <dsp:cNvSpPr/>
      </dsp:nvSpPr>
      <dsp:spPr>
        <a:xfrm>
          <a:off x="0" y="1496456"/>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243420" y="1677513"/>
          <a:ext cx="443015" cy="442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938335" y="1368520"/>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By addressing these issues, businesses can improve employee morale, lower turnover costs, and ultimately build a more successful and sustainable business. </a:t>
          </a:r>
          <a:endParaRPr lang="en-US" sz="1400" kern="1200" dirty="0"/>
        </a:p>
      </dsp:txBody>
      <dsp:txXfrm>
        <a:off x="938335" y="1368520"/>
        <a:ext cx="5541468" cy="1005870"/>
      </dsp:txXfrm>
    </dsp:sp>
    <dsp:sp modelId="{A0EEF02C-578A-441D-A62D-6E6090372BD2}">
      <dsp:nvSpPr>
        <dsp:cNvPr id="0" name=""/>
        <dsp:cNvSpPr/>
      </dsp:nvSpPr>
      <dsp:spPr>
        <a:xfrm>
          <a:off x="0" y="2753794"/>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243420" y="2934851"/>
          <a:ext cx="443015" cy="442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938335" y="2656879"/>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Why this matters: Understanding what kinds of employees leave the company helps to retain talent and prevent burnout. This saves the costs of training new hires and invests in building long-term expertise in the company.</a:t>
          </a:r>
          <a:endParaRPr lang="en-US" sz="1400" kern="1200" dirty="0"/>
        </a:p>
      </dsp:txBody>
      <dsp:txXfrm>
        <a:off x="938335" y="2656879"/>
        <a:ext cx="5541468" cy="1005870"/>
      </dsp:txXfrm>
    </dsp:sp>
    <dsp:sp modelId="{9D4DEA8C-0974-4DF3-8DC3-C6E8EDF4399B}">
      <dsp:nvSpPr>
        <dsp:cNvPr id="0" name=""/>
        <dsp:cNvSpPr/>
      </dsp:nvSpPr>
      <dsp:spPr>
        <a:xfrm>
          <a:off x="0" y="4011132"/>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243420" y="4192189"/>
          <a:ext cx="443015" cy="442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929856" y="4011132"/>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929856" y="4011132"/>
        <a:ext cx="5541468" cy="10058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11</a:t>
            </a:fld>
            <a:endParaRPr lang="en-US"/>
          </a:p>
        </p:txBody>
      </p:sp>
    </p:spTree>
    <p:extLst>
      <p:ext uri="{BB962C8B-B14F-4D97-AF65-F5344CB8AC3E}">
        <p14:creationId xmlns:p14="http://schemas.microsoft.com/office/powerpoint/2010/main" val="33723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Jeffrey</a:t>
            </a:r>
          </a:p>
          <a:p>
            <a:endParaRPr lang="en-US" i="1" dirty="0">
              <a:effectLst/>
            </a:endParaRPr>
          </a:p>
          <a:p>
            <a:r>
              <a:rPr lang="en-US" i="1" dirty="0">
                <a:effectLst/>
              </a:rPr>
              <a:t># This graph of Attrition by Job Satisfaction mainly visualizes that the employee attrition rate stabilizes</a:t>
            </a:r>
            <a:r>
              <a:rPr lang="en-US" dirty="0"/>
              <a:t> </a:t>
            </a:r>
            <a:r>
              <a:rPr lang="en-US" i="1" dirty="0">
                <a:effectLst/>
              </a:rPr>
              <a:t># between ages 35 to 45. It also depicts employees’ who are 0 through 45 years old tend to answer job</a:t>
            </a:r>
            <a:r>
              <a:rPr lang="en-US" dirty="0"/>
              <a:t> </a:t>
            </a:r>
            <a:r>
              <a:rPr lang="en-US" i="1" dirty="0">
                <a:effectLst/>
              </a:rPr>
              <a:t># satisfaction questions about the same. The line for this age group lingers around 2.73 to 2.74.</a:t>
            </a:r>
            <a:r>
              <a:rPr lang="en-US" dirty="0"/>
              <a:t> </a:t>
            </a:r>
            <a:r>
              <a:rPr lang="en-US" i="1" dirty="0">
                <a:effectLst/>
              </a:rPr>
              <a:t># Its not till age 45 and over does job satisfaction rate show a lower trend.</a:t>
            </a:r>
            <a:r>
              <a:rPr lang="en-US" dirty="0"/>
              <a:t> </a:t>
            </a:r>
            <a:r>
              <a:rPr lang="en-US" i="1" dirty="0">
                <a:effectLst/>
              </a:rPr>
              <a:t># My conclusion, the Attrition rate is not supported by the Job Satisfaction survey questions. Job satisfaction survey questions does not</a:t>
            </a:r>
            <a:r>
              <a:rPr lang="en-US" dirty="0"/>
              <a:t> </a:t>
            </a:r>
            <a:r>
              <a:rPr lang="en-US" i="1" dirty="0">
                <a:effectLst/>
              </a:rPr>
              <a:t># assist when determining when an employee will leave your company.</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12</a:t>
            </a:fld>
            <a:endParaRPr lang="en-US"/>
          </a:p>
        </p:txBody>
      </p:sp>
    </p:spTree>
    <p:extLst>
      <p:ext uri="{BB962C8B-B14F-4D97-AF65-F5344CB8AC3E}">
        <p14:creationId xmlns:p14="http://schemas.microsoft.com/office/powerpoint/2010/main" val="12335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13</a:t>
            </a:fld>
            <a:endParaRPr lang="en-US"/>
          </a:p>
        </p:txBody>
      </p:sp>
    </p:spTree>
    <p:extLst>
      <p:ext uri="{BB962C8B-B14F-4D97-AF65-F5344CB8AC3E}">
        <p14:creationId xmlns:p14="http://schemas.microsoft.com/office/powerpoint/2010/main" val="25817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rPr>
              <a:t>Jeffrey</a:t>
            </a:r>
          </a:p>
          <a:p>
            <a:endParaRPr lang="en-US" b="1" dirty="0">
              <a:solidFill>
                <a:schemeClr val="tx1"/>
              </a:solidFill>
              <a:effectLst/>
            </a:endParaRPr>
          </a:p>
          <a:p>
            <a:r>
              <a:rPr lang="en-US" b="1" dirty="0">
                <a:solidFill>
                  <a:schemeClr val="tx1"/>
                </a:solidFill>
                <a:effectLst/>
              </a:rPr>
              <a:t>Here we can see the Research &amp; development has the most outliers in terms of monthly income as against Human recourses that has the least outliers Research &amp; Development is also the dept. with highest attrition &amp; Human resources the least attrition, it can be concluded that irregularity in pay scales within the dept. is contributing to the high attrition</a:t>
            </a:r>
            <a:endParaRPr lang="en-US" b="0" dirty="0">
              <a:solidFill>
                <a:schemeClr val="tx1"/>
              </a:solidFill>
              <a:effectLst/>
            </a:endParaRPr>
          </a:p>
          <a:p>
            <a:r>
              <a:rPr lang="en-US" b="1" dirty="0">
                <a:solidFill>
                  <a:schemeClr val="tx1"/>
                </a:solidFill>
                <a:effectLst/>
              </a:rPr>
              <a:t>solution could be to equalize pay scales of employees within the dept.</a:t>
            </a:r>
            <a:endParaRPr lang="en-US" b="0" dirty="0">
              <a:solidFill>
                <a:schemeClr val="tx1"/>
              </a:solidFill>
              <a:effectLst/>
            </a:endParaRPr>
          </a:p>
          <a:p>
            <a:endParaRPr lang="en-US" dirty="0"/>
          </a:p>
          <a:p>
            <a:r>
              <a:rPr lang="en-US" dirty="0"/>
              <a:t>The lower quartile of Monthly Income is: 2911.0 </a:t>
            </a:r>
          </a:p>
          <a:p>
            <a:r>
              <a:rPr lang="en-US" dirty="0"/>
              <a:t>The upper quartile of Monthly Income is: 8379.0 </a:t>
            </a:r>
          </a:p>
          <a:p>
            <a:r>
              <a:rPr lang="en-US" dirty="0"/>
              <a:t>The interquartile range of Monthly Income is: 5468.0 </a:t>
            </a:r>
          </a:p>
          <a:p>
            <a:r>
              <a:rPr lang="en-US" dirty="0"/>
              <a:t>The median of Monthly Income is: 4919.0 </a:t>
            </a:r>
          </a:p>
          <a:p>
            <a:r>
              <a:rPr lang="en-US" dirty="0"/>
              <a:t>Values below -5291.0 could be outliers. </a:t>
            </a:r>
          </a:p>
          <a:p>
            <a:r>
              <a:rPr lang="en-US" dirty="0"/>
              <a:t>Values above 16581.0 could be outliers.</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A24C6F-E06A-9742-8C2A-869A40D16137}" type="slidenum">
              <a:rPr lang="en-US" smtClean="0"/>
              <a:t>14</a:t>
            </a:fld>
            <a:endParaRPr lang="en-US"/>
          </a:p>
        </p:txBody>
      </p:sp>
    </p:spTree>
    <p:extLst>
      <p:ext uri="{BB962C8B-B14F-4D97-AF65-F5344CB8AC3E}">
        <p14:creationId xmlns:p14="http://schemas.microsoft.com/office/powerpoint/2010/main" val="112205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15</a:t>
            </a:fld>
            <a:endParaRPr lang="en-US"/>
          </a:p>
        </p:txBody>
      </p:sp>
    </p:spTree>
    <p:extLst>
      <p:ext uri="{BB962C8B-B14F-4D97-AF65-F5344CB8AC3E}">
        <p14:creationId xmlns:p14="http://schemas.microsoft.com/office/powerpoint/2010/main" val="231468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16</a:t>
            </a:fld>
            <a:endParaRPr lang="en-US"/>
          </a:p>
        </p:txBody>
      </p:sp>
    </p:spTree>
    <p:extLst>
      <p:ext uri="{BB962C8B-B14F-4D97-AF65-F5344CB8AC3E}">
        <p14:creationId xmlns:p14="http://schemas.microsoft.com/office/powerpoint/2010/main" val="243673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17</a:t>
            </a:fld>
            <a:endParaRPr lang="en-US"/>
          </a:p>
        </p:txBody>
      </p:sp>
    </p:spTree>
    <p:extLst>
      <p:ext uri="{BB962C8B-B14F-4D97-AF65-F5344CB8AC3E}">
        <p14:creationId xmlns:p14="http://schemas.microsoft.com/office/powerpoint/2010/main" val="189108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Vigneshwar</a:t>
            </a:r>
          </a:p>
        </p:txBody>
      </p:sp>
      <p:sp>
        <p:nvSpPr>
          <p:cNvPr id="4" name="Slide Number Placeholder 3"/>
          <p:cNvSpPr>
            <a:spLocks noGrp="1"/>
          </p:cNvSpPr>
          <p:nvPr>
            <p:ph type="sldNum" sz="quarter" idx="5"/>
          </p:nvPr>
        </p:nvSpPr>
        <p:spPr/>
        <p:txBody>
          <a:bodyPr/>
          <a:lstStyle/>
          <a:p>
            <a:fld id="{82A24C6F-E06A-9742-8C2A-869A40D16137}" type="slidenum">
              <a:rPr lang="en-US" smtClean="0"/>
              <a:t>18</a:t>
            </a:fld>
            <a:endParaRPr lang="en-US"/>
          </a:p>
        </p:txBody>
      </p:sp>
    </p:spTree>
    <p:extLst>
      <p:ext uri="{BB962C8B-B14F-4D97-AF65-F5344CB8AC3E}">
        <p14:creationId xmlns:p14="http://schemas.microsoft.com/office/powerpoint/2010/main" val="35642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Vigneshwar</a:t>
            </a:r>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82A24C6F-E06A-9742-8C2A-869A40D16137}" type="slidenum">
              <a:rPr lang="en-US" smtClean="0"/>
              <a:t>20</a:t>
            </a:fld>
            <a:endParaRPr lang="en-US"/>
          </a:p>
        </p:txBody>
      </p:sp>
    </p:spTree>
    <p:extLst>
      <p:ext uri="{BB962C8B-B14F-4D97-AF65-F5344CB8AC3E}">
        <p14:creationId xmlns:p14="http://schemas.microsoft.com/office/powerpoint/2010/main" val="29395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21</a:t>
            </a:fld>
            <a:endParaRPr lang="en-US"/>
          </a:p>
        </p:txBody>
      </p:sp>
    </p:spTree>
    <p:extLst>
      <p:ext uri="{BB962C8B-B14F-4D97-AF65-F5344CB8AC3E}">
        <p14:creationId xmlns:p14="http://schemas.microsoft.com/office/powerpoint/2010/main" val="374123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4</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5</a:t>
            </a:fld>
            <a:endParaRPr lang="en-US"/>
          </a:p>
        </p:txBody>
      </p:sp>
    </p:spTree>
    <p:extLst>
      <p:ext uri="{BB962C8B-B14F-4D97-AF65-F5344CB8AC3E}">
        <p14:creationId xmlns:p14="http://schemas.microsoft.com/office/powerpoint/2010/main" val="331087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338894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8</a:t>
            </a:fld>
            <a:endParaRPr lang="en-US"/>
          </a:p>
        </p:txBody>
      </p:sp>
    </p:spTree>
    <p:extLst>
      <p:ext uri="{BB962C8B-B14F-4D97-AF65-F5344CB8AC3E}">
        <p14:creationId xmlns:p14="http://schemas.microsoft.com/office/powerpoint/2010/main" val="31815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9</a:t>
            </a:fld>
            <a:endParaRPr lang="en-US"/>
          </a:p>
        </p:txBody>
      </p:sp>
    </p:spTree>
    <p:extLst>
      <p:ext uri="{BB962C8B-B14F-4D97-AF65-F5344CB8AC3E}">
        <p14:creationId xmlns:p14="http://schemas.microsoft.com/office/powerpoint/2010/main" val="70626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mj-lt"/>
              </a:rPr>
              <a:t>Susan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j-lt"/>
              </a:rPr>
              <a:t>Single employees have the highest rate of attrition in the Marital Status category. At the end of the spectrum, a divorced employee will most likely stay at a job. The pie chart also points out, the Married employee will also likely engage in attrition more than a divorced employee but less frequently than the Single employee. From the above pie chart we can see the attrition rate based on Marital status of employees, 50% of divorced employees are more likely to leave as against 13.9% married employees &amp; 35.4% of single employees contribute to the attrition</a:t>
            </a:r>
            <a:endParaRPr lang="en-US" sz="1200" b="0" dirty="0">
              <a:effectLst/>
              <a:latin typeface="+mj-lt"/>
            </a:endParaRPr>
          </a:p>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10</a:t>
            </a:fld>
            <a:endParaRPr lang="en-US"/>
          </a:p>
        </p:txBody>
      </p:sp>
    </p:spTree>
    <p:extLst>
      <p:ext uri="{BB962C8B-B14F-4D97-AF65-F5344CB8AC3E}">
        <p14:creationId xmlns:p14="http://schemas.microsoft.com/office/powerpoint/2010/main" val="38728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719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08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2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7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1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015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9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95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88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5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tif"/><Relationship Id="rId5" Type="http://schemas.openxmlformats.org/officeDocument/2006/relationships/diagramQuickStyle" Target="../diagrams/quickStyle1.xml"/><Relationship Id="rId10" Type="http://schemas.openxmlformats.org/officeDocument/2006/relationships/image" Target="../media/image13.tif"/><Relationship Id="rId4" Type="http://schemas.openxmlformats.org/officeDocument/2006/relationships/diagramLayout" Target="../diagrams/layout1.xml"/><Relationship Id="rId9" Type="http://schemas.openxmlformats.org/officeDocument/2006/relationships/image" Target="../media/image12.tif"/></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ishikeshkonapure/hr-analytics-predi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netsuite.com/portal/resource/articles/human-resources/employee-retention-benefits.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tif"/><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616893" y="3631667"/>
            <a:ext cx="1406783" cy="504672"/>
          </a:xfrm>
        </p:spPr>
        <p:txBody>
          <a:bodyPr vert="horz" lIns="91440" tIns="45720" rIns="91440" bIns="45720" rtlCol="0" anchor="b">
            <a:normAutofit/>
          </a:bodyPr>
          <a:lstStyle/>
          <a:p>
            <a:r>
              <a:rPr lang="en-US" sz="2800" u="sng" dirty="0">
                <a:solidFill>
                  <a:srgbClr val="262626"/>
                </a:solidFill>
                <a:latin typeface="+mn-lt"/>
              </a:rPr>
              <a:t>Group II</a:t>
            </a:r>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b="6944"/>
          <a:stretch/>
        </p:blipFill>
        <p:spPr>
          <a:xfrm>
            <a:off x="0" y="7265"/>
            <a:ext cx="8363458" cy="6858000"/>
          </a:xfrm>
          <a:prstGeom prst="rect">
            <a:avLst/>
          </a:prstGeom>
        </p:spPr>
      </p:pic>
      <p:cxnSp>
        <p:nvCxnSpPr>
          <p:cNvPr id="74" name="Straight Connector 7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721067" y="4198104"/>
            <a:ext cx="2935158" cy="2533514"/>
          </a:xfrm>
        </p:spPr>
        <p:txBody>
          <a:bodyPr vert="horz" lIns="0" tIns="45720" rIns="0" bIns="45720" rtlCol="0">
            <a:normAutofit/>
          </a:bodyPr>
          <a:lstStyle/>
          <a:p>
            <a:r>
              <a:rPr lang="en-US" sz="1600" b="1" dirty="0">
                <a:solidFill>
                  <a:srgbClr val="262626"/>
                </a:solidFill>
              </a:rPr>
              <a:t>JEFFREY </a:t>
            </a:r>
            <a:r>
              <a:rPr lang="en-US" sz="1600" b="1" dirty="0" err="1">
                <a:solidFill>
                  <a:srgbClr val="262626"/>
                </a:solidFill>
              </a:rPr>
              <a:t>Cruz-GARCIA</a:t>
            </a:r>
            <a:endParaRPr lang="en-US" sz="1600" b="1" dirty="0">
              <a:solidFill>
                <a:srgbClr val="262626"/>
              </a:solidFill>
            </a:endParaRPr>
          </a:p>
          <a:p>
            <a:r>
              <a:rPr lang="en-US" sz="1600" b="1" dirty="0">
                <a:solidFill>
                  <a:srgbClr val="262626"/>
                </a:solidFill>
              </a:rPr>
              <a:t>Olesya Gaeva</a:t>
            </a:r>
          </a:p>
          <a:p>
            <a:r>
              <a:rPr lang="en-US" sz="1600" b="1" dirty="0">
                <a:solidFill>
                  <a:srgbClr val="262626"/>
                </a:solidFill>
              </a:rPr>
              <a:t>Aditi </a:t>
            </a:r>
            <a:r>
              <a:rPr lang="en-US" sz="1600" b="1" dirty="0" err="1">
                <a:solidFill>
                  <a:srgbClr val="262626"/>
                </a:solidFill>
              </a:rPr>
              <a:t>garg</a:t>
            </a:r>
            <a:endParaRPr lang="en-US" sz="1600" b="1" dirty="0">
              <a:solidFill>
                <a:srgbClr val="262626"/>
              </a:solidFill>
            </a:endParaRPr>
          </a:p>
          <a:p>
            <a:r>
              <a:rPr lang="en-US" sz="1600" b="1" dirty="0">
                <a:solidFill>
                  <a:srgbClr val="262626"/>
                </a:solidFill>
              </a:rPr>
              <a:t>BRANDON </a:t>
            </a:r>
            <a:r>
              <a:rPr lang="en-US" sz="1600" b="1" dirty="0" err="1">
                <a:solidFill>
                  <a:srgbClr val="262626"/>
                </a:solidFill>
              </a:rPr>
              <a:t>chacon</a:t>
            </a:r>
            <a:r>
              <a:rPr lang="en-US" sz="1600" b="1" dirty="0">
                <a:solidFill>
                  <a:srgbClr val="262626"/>
                </a:solidFill>
              </a:rPr>
              <a:t>-MATA</a:t>
            </a:r>
          </a:p>
          <a:p>
            <a:r>
              <a:rPr lang="en-US" sz="1600" b="1" dirty="0">
                <a:solidFill>
                  <a:srgbClr val="262626"/>
                </a:solidFill>
              </a:rPr>
              <a:t>SUSAN ESPINOSA</a:t>
            </a:r>
          </a:p>
          <a:p>
            <a:r>
              <a:rPr lang="en-US" sz="1600" b="1" dirty="0">
                <a:solidFill>
                  <a:srgbClr val="262626"/>
                </a:solidFill>
              </a:rPr>
              <a:t>VIGNESHWAR CHERIATH</a:t>
            </a:r>
          </a:p>
          <a:p>
            <a:endParaRPr lang="en-US" sz="1600" b="1" dirty="0">
              <a:solidFill>
                <a:srgbClr val="262626"/>
              </a:solidFill>
            </a:endParaRPr>
          </a:p>
          <a:p>
            <a:endParaRPr lang="en-US" sz="1600" dirty="0">
              <a:solidFill>
                <a:srgbClr val="262626"/>
              </a:solidFill>
            </a:endParaRPr>
          </a:p>
        </p:txBody>
      </p:sp>
      <p:sp>
        <p:nvSpPr>
          <p:cNvPr id="9" name="Rectangle 8">
            <a:extLst>
              <a:ext uri="{FF2B5EF4-FFF2-40B4-BE49-F238E27FC236}">
                <a16:creationId xmlns:a16="http://schemas.microsoft.com/office/drawing/2014/main" id="{B07761BF-4454-ED20-BBA4-48A4D1382B42}"/>
              </a:ext>
            </a:extLst>
          </p:cNvPr>
          <p:cNvSpPr/>
          <p:nvPr/>
        </p:nvSpPr>
        <p:spPr>
          <a:xfrm>
            <a:off x="8544648" y="153412"/>
            <a:ext cx="3437681" cy="3046988"/>
          </a:xfrm>
          <a:prstGeom prst="rect">
            <a:avLst/>
          </a:prstGeom>
          <a:noFill/>
          <a:ln>
            <a:solidFill>
              <a:schemeClr val="bg1">
                <a:lumMod val="95000"/>
              </a:schemeClr>
            </a:solidFill>
          </a:ln>
        </p:spPr>
        <p:txBody>
          <a:bodyPr wrap="square" lIns="91440" tIns="45720" rIns="91440" bIns="45720">
            <a:spAutoFit/>
          </a:bodyPr>
          <a:lstStyle/>
          <a:p>
            <a:pPr algn="ct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reflection blurRad="6350" stA="55000" endA="300" endPos="45500" dir="5400000" sy="-100000" algn="bl" rotWithShape="0"/>
                </a:effectLst>
              </a:rPr>
              <a:t>EMPLOYEE</a:t>
            </a: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effectLst>
              </a:rPr>
              <a:t> </a:t>
            </a:r>
          </a:p>
          <a:p>
            <a:pPr algn="ctr"/>
            <a:r>
              <a:rPr lang="en-US" sz="4800" b="1" dirty="0">
                <a:ln w="10160">
                  <a:solidFill>
                    <a:schemeClr val="accent5"/>
                  </a:solidFill>
                  <a:prstDash val="solid"/>
                </a:ln>
                <a:solidFill>
                  <a:srgbClr val="0D2670"/>
                </a:solidFill>
                <a:effectLst>
                  <a:outerShdw blurRad="50800" dist="38100" dir="10800000" algn="r" rotWithShape="0">
                    <a:prstClr val="black">
                      <a:alpha val="40000"/>
                    </a:prstClr>
                  </a:outerShdw>
                </a:effectLst>
              </a:rPr>
              <a:t>ATTRITION</a:t>
            </a:r>
          </a:p>
          <a:p>
            <a:pPr algn="ctr"/>
            <a:r>
              <a:rPr lang="en-US" sz="4800" b="1" dirty="0">
                <a:ln w="10160">
                  <a:solidFill>
                    <a:schemeClr val="accent5"/>
                  </a:solidFill>
                  <a:prstDash val="solid"/>
                </a:ln>
                <a:solidFill>
                  <a:srgbClr val="0D2670"/>
                </a:solidFill>
                <a:effectLst>
                  <a:outerShdw blurRad="38100" dist="22860" dir="5400000" algn="tl" rotWithShape="0">
                    <a:srgbClr val="000000">
                      <a:alpha val="30000"/>
                    </a:srgbClr>
                  </a:outerShdw>
                  <a:reflection blurRad="6350" stA="55000" endA="300" endPos="45500" dir="5400000" sy="-100000" algn="bl" rotWithShape="0"/>
                </a:effectLst>
              </a:rPr>
              <a:t>ANALYTICS</a:t>
            </a: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F17D1E-01E2-6381-80AA-969E07BC2EFA}"/>
              </a:ext>
            </a:extLst>
          </p:cNvPr>
          <p:cNvPicPr>
            <a:picLocks noChangeAspect="1"/>
          </p:cNvPicPr>
          <p:nvPr/>
        </p:nvPicPr>
        <p:blipFill>
          <a:blip r:embed="rId3"/>
          <a:stretch>
            <a:fillRect/>
          </a:stretch>
        </p:blipFill>
        <p:spPr>
          <a:xfrm>
            <a:off x="4519317" y="2618838"/>
            <a:ext cx="3391906" cy="3276600"/>
          </a:xfrm>
          <a:prstGeom prst="rect">
            <a:avLst/>
          </a:prstGeom>
        </p:spPr>
      </p:pic>
      <p:sp>
        <p:nvSpPr>
          <p:cNvPr id="4" name="Title 1">
            <a:extLst>
              <a:ext uri="{FF2B5EF4-FFF2-40B4-BE49-F238E27FC236}">
                <a16:creationId xmlns:a16="http://schemas.microsoft.com/office/drawing/2014/main" id="{9895C607-3B6D-CA8E-412D-BC04C95F1F37}"/>
              </a:ext>
            </a:extLst>
          </p:cNvPr>
          <p:cNvSpPr>
            <a:spLocks noGrp="1"/>
          </p:cNvSpPr>
          <p:nvPr>
            <p:ph type="title"/>
          </p:nvPr>
        </p:nvSpPr>
        <p:spPr>
          <a:xfrm>
            <a:off x="1097280" y="316048"/>
            <a:ext cx="10596958" cy="1450757"/>
          </a:xfrm>
        </p:spPr>
        <p:txBody>
          <a:bodyPr>
            <a:normAutofit/>
          </a:bodyPr>
          <a:lstStyle/>
          <a:p>
            <a:r>
              <a:rPr lang="en-US" b="1" dirty="0">
                <a:solidFill>
                  <a:srgbClr val="1F4569"/>
                </a:solidFill>
              </a:rPr>
              <a:t>Distribution of Employee by Marital Status</a:t>
            </a:r>
          </a:p>
        </p:txBody>
      </p:sp>
      <p:pic>
        <p:nvPicPr>
          <p:cNvPr id="7" name="Content Placeholder 6">
            <a:extLst>
              <a:ext uri="{FF2B5EF4-FFF2-40B4-BE49-F238E27FC236}">
                <a16:creationId xmlns:a16="http://schemas.microsoft.com/office/drawing/2014/main" id="{A5737A7D-40FB-A219-D3AB-E7E62BC76CF0}"/>
              </a:ext>
            </a:extLst>
          </p:cNvPr>
          <p:cNvPicPr>
            <a:picLocks noGrp="1" noChangeAspect="1"/>
          </p:cNvPicPr>
          <p:nvPr>
            <p:ph idx="1"/>
          </p:nvPr>
        </p:nvPicPr>
        <p:blipFill>
          <a:blip r:embed="rId4"/>
          <a:stretch>
            <a:fillRect/>
          </a:stretch>
        </p:blipFill>
        <p:spPr>
          <a:xfrm>
            <a:off x="8294085" y="2656938"/>
            <a:ext cx="3314700" cy="3238500"/>
          </a:xfrm>
        </p:spPr>
      </p:pic>
      <p:sp>
        <p:nvSpPr>
          <p:cNvPr id="3" name="TextBox 2">
            <a:extLst>
              <a:ext uri="{FF2B5EF4-FFF2-40B4-BE49-F238E27FC236}">
                <a16:creationId xmlns:a16="http://schemas.microsoft.com/office/drawing/2014/main" id="{9EC6D800-3211-9802-7CEC-FC410ADF6926}"/>
              </a:ext>
            </a:extLst>
          </p:cNvPr>
          <p:cNvSpPr txBox="1"/>
          <p:nvPr/>
        </p:nvSpPr>
        <p:spPr>
          <a:xfrm>
            <a:off x="1097280" y="2067232"/>
            <a:ext cx="327250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martial status of all the employees in the company</a:t>
            </a:r>
          </a:p>
          <a:p>
            <a:pPr marL="285750" indent="-285750">
              <a:buFont typeface="Arial" panose="020B0604020202020204" pitchFamily="34" charset="0"/>
              <a:buChar char="•"/>
            </a:pPr>
            <a:r>
              <a:rPr lang="en-US" sz="1400" dirty="0"/>
              <a:t>From the employees who left, their martial status was:</a:t>
            </a:r>
          </a:p>
          <a:p>
            <a:pPr marL="285750" indent="-285750">
              <a:buSzPct val="75000"/>
              <a:buFont typeface="Wingdings" pitchFamily="2" charset="2"/>
              <a:buChar char="Ø"/>
            </a:pPr>
            <a:r>
              <a:rPr lang="en-US" sz="1400" dirty="0"/>
              <a:t>       50% Divorced </a:t>
            </a:r>
          </a:p>
          <a:p>
            <a:pPr marL="285750" indent="-285750">
              <a:buSzPct val="75000"/>
              <a:buFont typeface="Wingdings" pitchFamily="2" charset="2"/>
              <a:buChar char="Ø"/>
            </a:pPr>
            <a:r>
              <a:rPr lang="en-US" sz="1400" dirty="0"/>
              <a:t>       35.4% Single</a:t>
            </a:r>
          </a:p>
          <a:p>
            <a:pPr marL="285750" indent="-285750">
              <a:buSzPct val="75000"/>
              <a:buFont typeface="Wingdings" pitchFamily="2" charset="2"/>
              <a:buChar char="Ø"/>
            </a:pPr>
            <a:r>
              <a:rPr lang="en-US" sz="1400" dirty="0"/>
              <a:t>       13.9% Married</a:t>
            </a:r>
          </a:p>
        </p:txBody>
      </p:sp>
      <p:sp>
        <p:nvSpPr>
          <p:cNvPr id="10" name="TextBox 9">
            <a:extLst>
              <a:ext uri="{FF2B5EF4-FFF2-40B4-BE49-F238E27FC236}">
                <a16:creationId xmlns:a16="http://schemas.microsoft.com/office/drawing/2014/main" id="{96FD587E-0A96-DDCC-5D0B-14AC80286954}"/>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11" name="Picture 10">
            <a:extLst>
              <a:ext uri="{FF2B5EF4-FFF2-40B4-BE49-F238E27FC236}">
                <a16:creationId xmlns:a16="http://schemas.microsoft.com/office/drawing/2014/main" id="{3F60B39F-8FA1-ED1B-946B-5E772220C09C}"/>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12" name="TextBox 11">
            <a:extLst>
              <a:ext uri="{FF2B5EF4-FFF2-40B4-BE49-F238E27FC236}">
                <a16:creationId xmlns:a16="http://schemas.microsoft.com/office/drawing/2014/main" id="{7C215816-61A1-21BB-A6B4-D97C1A434CAE}"/>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293779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5C3-648B-C644-B925-A3AD8338707B}"/>
              </a:ext>
            </a:extLst>
          </p:cNvPr>
          <p:cNvSpPr>
            <a:spLocks noGrp="1"/>
          </p:cNvSpPr>
          <p:nvPr>
            <p:ph type="title"/>
          </p:nvPr>
        </p:nvSpPr>
        <p:spPr>
          <a:xfrm>
            <a:off x="2254747" y="263454"/>
            <a:ext cx="7271217" cy="1450757"/>
          </a:xfrm>
        </p:spPr>
        <p:txBody>
          <a:bodyPr>
            <a:normAutofit/>
          </a:bodyPr>
          <a:lstStyle/>
          <a:p>
            <a:r>
              <a:rPr lang="en-US" b="1" dirty="0">
                <a:solidFill>
                  <a:srgbClr val="1F4569"/>
                </a:solidFill>
              </a:rPr>
              <a:t>Total of Years at the company </a:t>
            </a:r>
          </a:p>
        </p:txBody>
      </p:sp>
      <p:pic>
        <p:nvPicPr>
          <p:cNvPr id="10" name="Content Placeholder 4">
            <a:extLst>
              <a:ext uri="{FF2B5EF4-FFF2-40B4-BE49-F238E27FC236}">
                <a16:creationId xmlns:a16="http://schemas.microsoft.com/office/drawing/2014/main" id="{66ACDE17-86EE-3C57-5DD4-9FF6F7A748D1}"/>
              </a:ext>
            </a:extLst>
          </p:cNvPr>
          <p:cNvPicPr>
            <a:picLocks noChangeAspect="1"/>
          </p:cNvPicPr>
          <p:nvPr/>
        </p:nvPicPr>
        <p:blipFill rotWithShape="1">
          <a:blip r:embed="rId3"/>
          <a:srcRect t="16081" r="10033" b="3024"/>
          <a:stretch/>
        </p:blipFill>
        <p:spPr>
          <a:xfrm>
            <a:off x="4833926" y="1913953"/>
            <a:ext cx="7388940" cy="4486847"/>
          </a:xfrm>
          <a:prstGeom prst="rect">
            <a:avLst/>
          </a:prstGeom>
        </p:spPr>
      </p:pic>
      <p:sp>
        <p:nvSpPr>
          <p:cNvPr id="3" name="TextBox 2">
            <a:extLst>
              <a:ext uri="{FF2B5EF4-FFF2-40B4-BE49-F238E27FC236}">
                <a16:creationId xmlns:a16="http://schemas.microsoft.com/office/drawing/2014/main" id="{C900248D-E828-E045-863E-2222B759461C}"/>
              </a:ext>
            </a:extLst>
          </p:cNvPr>
          <p:cNvSpPr txBox="1"/>
          <p:nvPr/>
        </p:nvSpPr>
        <p:spPr>
          <a:xfrm>
            <a:off x="1111169" y="2037144"/>
            <a:ext cx="3761773" cy="1600438"/>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This Bar graph shows that most of the employees that quit, did it within the first 5 years of employment.</a:t>
            </a:r>
          </a:p>
          <a:p>
            <a:pPr marL="285750" indent="-285750" algn="l">
              <a:buFont typeface="Arial" panose="020B0604020202020204" pitchFamily="34" charset="0"/>
              <a:buChar char="•"/>
            </a:pPr>
            <a:r>
              <a:rPr lang="en-US" sz="1400" dirty="0"/>
              <a:t>Attrition being the highest in the first year of employment.</a:t>
            </a:r>
          </a:p>
          <a:p>
            <a:pPr marL="285750" indent="-285750" algn="l">
              <a:buFont typeface="Arial" panose="020B0604020202020204" pitchFamily="34" charset="0"/>
              <a:buChar char="•"/>
            </a:pPr>
            <a:r>
              <a:rPr lang="en-US" sz="1400" i="0" dirty="0">
                <a:effectLst/>
              </a:rPr>
              <a:t>After </a:t>
            </a:r>
            <a:r>
              <a:rPr lang="en-US" sz="1400" dirty="0"/>
              <a:t>10 years, people are more likely to stay in their current company.</a:t>
            </a:r>
            <a:endParaRPr lang="en-US" sz="1400" i="0" dirty="0">
              <a:effectLst/>
            </a:endParaRPr>
          </a:p>
        </p:txBody>
      </p:sp>
    </p:spTree>
    <p:extLst>
      <p:ext uri="{BB962C8B-B14F-4D97-AF65-F5344CB8AC3E}">
        <p14:creationId xmlns:p14="http://schemas.microsoft.com/office/powerpoint/2010/main" val="32262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518F-6956-5B4A-AF64-1A52C1156892}"/>
              </a:ext>
            </a:extLst>
          </p:cNvPr>
          <p:cNvSpPr>
            <a:spLocks noGrp="1"/>
          </p:cNvSpPr>
          <p:nvPr>
            <p:ph type="title"/>
          </p:nvPr>
        </p:nvSpPr>
        <p:spPr>
          <a:xfrm>
            <a:off x="2110429" y="460224"/>
            <a:ext cx="7971142" cy="1290988"/>
          </a:xfrm>
        </p:spPr>
        <p:txBody>
          <a:bodyPr>
            <a:noAutofit/>
          </a:bodyPr>
          <a:lstStyle/>
          <a:p>
            <a:r>
              <a:rPr lang="en-US" b="1" dirty="0">
                <a:solidFill>
                  <a:srgbClr val="1F4569"/>
                </a:solidFill>
              </a:rPr>
              <a:t>Attrition Rate vs Job Satisfaction </a:t>
            </a:r>
          </a:p>
        </p:txBody>
      </p:sp>
      <p:pic>
        <p:nvPicPr>
          <p:cNvPr id="11" name="Content Placeholder 4">
            <a:extLst>
              <a:ext uri="{FF2B5EF4-FFF2-40B4-BE49-F238E27FC236}">
                <a16:creationId xmlns:a16="http://schemas.microsoft.com/office/drawing/2014/main" id="{45611C55-91B8-BB68-A89B-658CFB0903F5}"/>
              </a:ext>
            </a:extLst>
          </p:cNvPr>
          <p:cNvPicPr>
            <a:picLocks noChangeAspect="1"/>
          </p:cNvPicPr>
          <p:nvPr/>
        </p:nvPicPr>
        <p:blipFill rotWithShape="1">
          <a:blip r:embed="rId3"/>
          <a:srcRect l="2522" t="6461" r="13080" b="762"/>
          <a:stretch/>
        </p:blipFill>
        <p:spPr>
          <a:xfrm>
            <a:off x="150471" y="2546429"/>
            <a:ext cx="5036111" cy="3839771"/>
          </a:xfrm>
          <a:prstGeom prst="rect">
            <a:avLst/>
          </a:prstGeom>
        </p:spPr>
      </p:pic>
      <p:pic>
        <p:nvPicPr>
          <p:cNvPr id="12" name="Picture 11">
            <a:extLst>
              <a:ext uri="{FF2B5EF4-FFF2-40B4-BE49-F238E27FC236}">
                <a16:creationId xmlns:a16="http://schemas.microsoft.com/office/drawing/2014/main" id="{C7E7EEF0-D06C-8E62-346B-6C93B84E6BF0}"/>
              </a:ext>
            </a:extLst>
          </p:cNvPr>
          <p:cNvPicPr>
            <a:picLocks noChangeAspect="1"/>
          </p:cNvPicPr>
          <p:nvPr/>
        </p:nvPicPr>
        <p:blipFill>
          <a:blip r:embed="rId4"/>
          <a:stretch>
            <a:fillRect/>
          </a:stretch>
        </p:blipFill>
        <p:spPr>
          <a:xfrm>
            <a:off x="5186582" y="2992052"/>
            <a:ext cx="6908754" cy="3405724"/>
          </a:xfrm>
          <a:prstGeom prst="rect">
            <a:avLst/>
          </a:prstGeom>
        </p:spPr>
      </p:pic>
      <p:sp>
        <p:nvSpPr>
          <p:cNvPr id="4" name="TextBox 3">
            <a:extLst>
              <a:ext uri="{FF2B5EF4-FFF2-40B4-BE49-F238E27FC236}">
                <a16:creationId xmlns:a16="http://schemas.microsoft.com/office/drawing/2014/main" id="{705788A7-D2DA-AD99-97EB-B1E2C953205F}"/>
              </a:ext>
            </a:extLst>
          </p:cNvPr>
          <p:cNvSpPr txBox="1"/>
          <p:nvPr/>
        </p:nvSpPr>
        <p:spPr>
          <a:xfrm>
            <a:off x="3577944" y="1935225"/>
            <a:ext cx="5036111" cy="523220"/>
          </a:xfrm>
          <a:prstGeom prst="rect">
            <a:avLst/>
          </a:prstGeom>
          <a:noFill/>
        </p:spPr>
        <p:txBody>
          <a:bodyPr wrap="square" rtlCol="0">
            <a:spAutoFit/>
          </a:bodyPr>
          <a:lstStyle/>
          <a:p>
            <a:pPr algn="l"/>
            <a:r>
              <a:rPr lang="en-US" sz="1400" dirty="0">
                <a:effectLst/>
              </a:rPr>
              <a:t>These graphs of Attrition by Job Satisfaction mainly visualizes that the employee attrition rate stabilizes</a:t>
            </a:r>
            <a:r>
              <a:rPr lang="en-US" sz="1400" dirty="0"/>
              <a:t> </a:t>
            </a:r>
            <a:r>
              <a:rPr lang="en-US" sz="1400" dirty="0">
                <a:effectLst/>
              </a:rPr>
              <a:t># between ages 35 to 45</a:t>
            </a:r>
          </a:p>
        </p:txBody>
      </p:sp>
    </p:spTree>
    <p:extLst>
      <p:ext uri="{BB962C8B-B14F-4D97-AF65-F5344CB8AC3E}">
        <p14:creationId xmlns:p14="http://schemas.microsoft.com/office/powerpoint/2010/main" val="20789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959D69-F302-F3BA-5637-ADA64F6D2DC8}"/>
              </a:ext>
            </a:extLst>
          </p:cNvPr>
          <p:cNvPicPr>
            <a:picLocks noChangeAspect="1"/>
          </p:cNvPicPr>
          <p:nvPr/>
        </p:nvPicPr>
        <p:blipFill>
          <a:blip r:embed="rId3"/>
          <a:stretch>
            <a:fillRect/>
          </a:stretch>
        </p:blipFill>
        <p:spPr>
          <a:xfrm>
            <a:off x="7911223" y="2656938"/>
            <a:ext cx="3962400" cy="3257550"/>
          </a:xfrm>
          <a:prstGeom prst="rect">
            <a:avLst/>
          </a:prstGeom>
        </p:spPr>
      </p:pic>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571510" y="317073"/>
            <a:ext cx="7048980" cy="1450757"/>
          </a:xfrm>
        </p:spPr>
        <p:txBody>
          <a:bodyPr>
            <a:normAutofit/>
          </a:bodyPr>
          <a:lstStyle/>
          <a:p>
            <a:r>
              <a:rPr lang="en-US" b="1" dirty="0">
                <a:solidFill>
                  <a:srgbClr val="1F4569"/>
                </a:solidFill>
              </a:rPr>
              <a:t>Attrition rate by Department</a:t>
            </a:r>
          </a:p>
        </p:txBody>
      </p:sp>
      <p:pic>
        <p:nvPicPr>
          <p:cNvPr id="3" name="Picture 2">
            <a:extLst>
              <a:ext uri="{FF2B5EF4-FFF2-40B4-BE49-F238E27FC236}">
                <a16:creationId xmlns:a16="http://schemas.microsoft.com/office/drawing/2014/main" id="{A6097615-FFAB-214A-E042-AD38F2FC9C72}"/>
              </a:ext>
            </a:extLst>
          </p:cNvPr>
          <p:cNvPicPr>
            <a:picLocks noChangeAspect="1"/>
          </p:cNvPicPr>
          <p:nvPr/>
        </p:nvPicPr>
        <p:blipFill>
          <a:blip r:embed="rId4"/>
          <a:stretch>
            <a:fillRect/>
          </a:stretch>
        </p:blipFill>
        <p:spPr>
          <a:xfrm>
            <a:off x="4519317" y="2618838"/>
            <a:ext cx="3391906" cy="3276600"/>
          </a:xfrm>
          <a:prstGeom prst="rect">
            <a:avLst/>
          </a:prstGeom>
        </p:spPr>
      </p:pic>
      <p:sp>
        <p:nvSpPr>
          <p:cNvPr id="5" name="TextBox 4">
            <a:extLst>
              <a:ext uri="{FF2B5EF4-FFF2-40B4-BE49-F238E27FC236}">
                <a16:creationId xmlns:a16="http://schemas.microsoft.com/office/drawing/2014/main" id="{1A4AFA22-34F4-1887-CB09-B46D1632BEB5}"/>
              </a:ext>
            </a:extLst>
          </p:cNvPr>
          <p:cNvSpPr txBox="1"/>
          <p:nvPr/>
        </p:nvSpPr>
        <p:spPr>
          <a:xfrm>
            <a:off x="1097280" y="2067232"/>
            <a:ext cx="327250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a:t>
            </a:r>
            <a:r>
              <a:rPr lang="en-US" sz="1400" dirty="0"/>
              <a:t>P</a:t>
            </a:r>
            <a:r>
              <a:rPr lang="en-US" sz="1400" dirty="0">
                <a:effectLst/>
              </a:rPr>
              <a:t>ie charts depict the division of employees by department in the company</a:t>
            </a:r>
          </a:p>
          <a:p>
            <a:pPr marL="285750" indent="-285750">
              <a:buFont typeface="Arial" panose="020B0604020202020204" pitchFamily="34" charset="0"/>
              <a:buChar char="•"/>
            </a:pPr>
            <a:r>
              <a:rPr lang="en-US" sz="1400" dirty="0"/>
              <a:t>From the employees who left:</a:t>
            </a:r>
          </a:p>
          <a:p>
            <a:pPr marL="285750" indent="-285750">
              <a:buSzPct val="75000"/>
              <a:buFont typeface="Wingdings" pitchFamily="2" charset="2"/>
              <a:buChar char="Ø"/>
            </a:pPr>
            <a:r>
              <a:rPr lang="en-US" sz="1400" dirty="0"/>
              <a:t>56.1% are from Research &amp; development </a:t>
            </a:r>
          </a:p>
          <a:p>
            <a:pPr marL="285750" indent="-285750">
              <a:buSzPct val="75000"/>
              <a:buFont typeface="Wingdings" pitchFamily="2" charset="2"/>
              <a:buChar char="Ø"/>
            </a:pPr>
            <a:r>
              <a:rPr lang="en-US" sz="1400" dirty="0"/>
              <a:t> As against 38.8% from Sales</a:t>
            </a:r>
          </a:p>
          <a:p>
            <a:pPr marL="285750" indent="-285750">
              <a:buSzPct val="75000"/>
              <a:buFont typeface="Wingdings" pitchFamily="2" charset="2"/>
              <a:buChar char="Ø"/>
            </a:pPr>
            <a:r>
              <a:rPr lang="en-US" sz="1400" dirty="0"/>
              <a:t>&amp; least number that left are Human recourses, only 5.1%</a:t>
            </a:r>
          </a:p>
        </p:txBody>
      </p:sp>
      <p:sp>
        <p:nvSpPr>
          <p:cNvPr id="6" name="TextBox 5">
            <a:extLst>
              <a:ext uri="{FF2B5EF4-FFF2-40B4-BE49-F238E27FC236}">
                <a16:creationId xmlns:a16="http://schemas.microsoft.com/office/drawing/2014/main" id="{7B4C01A0-9BAF-8192-8A09-92FF7A069742}"/>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7" name="Picture 6">
            <a:extLst>
              <a:ext uri="{FF2B5EF4-FFF2-40B4-BE49-F238E27FC236}">
                <a16:creationId xmlns:a16="http://schemas.microsoft.com/office/drawing/2014/main" id="{3CB9379E-BBC9-3FAA-81EA-2CB4C29A0DC2}"/>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8" name="TextBox 7">
            <a:extLst>
              <a:ext uri="{FF2B5EF4-FFF2-40B4-BE49-F238E27FC236}">
                <a16:creationId xmlns:a16="http://schemas.microsoft.com/office/drawing/2014/main" id="{B5639F8B-3413-1759-D1EF-9C804203A0F3}"/>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pic>
        <p:nvPicPr>
          <p:cNvPr id="9" name="Picture 8">
            <a:extLst>
              <a:ext uri="{FF2B5EF4-FFF2-40B4-BE49-F238E27FC236}">
                <a16:creationId xmlns:a16="http://schemas.microsoft.com/office/drawing/2014/main" id="{944843AE-3859-AAB5-73C5-53F4EF7C9F9D}"/>
              </a:ext>
            </a:extLst>
          </p:cNvPr>
          <p:cNvPicPr>
            <a:picLocks noChangeAspect="1"/>
          </p:cNvPicPr>
          <p:nvPr/>
        </p:nvPicPr>
        <p:blipFill rotWithShape="1">
          <a:blip r:embed="rId6"/>
          <a:srcRect r="41938"/>
          <a:stretch/>
        </p:blipFill>
        <p:spPr>
          <a:xfrm>
            <a:off x="4215096" y="2590262"/>
            <a:ext cx="3603537" cy="3305176"/>
          </a:xfrm>
          <a:prstGeom prst="rect">
            <a:avLst/>
          </a:prstGeom>
        </p:spPr>
      </p:pic>
      <p:pic>
        <p:nvPicPr>
          <p:cNvPr id="19" name="Picture 18">
            <a:extLst>
              <a:ext uri="{FF2B5EF4-FFF2-40B4-BE49-F238E27FC236}">
                <a16:creationId xmlns:a16="http://schemas.microsoft.com/office/drawing/2014/main" id="{852A4064-1354-95D9-4A30-82BD35532F32}"/>
              </a:ext>
            </a:extLst>
          </p:cNvPr>
          <p:cNvPicPr>
            <a:picLocks noChangeAspect="1"/>
          </p:cNvPicPr>
          <p:nvPr/>
        </p:nvPicPr>
        <p:blipFill>
          <a:blip r:embed="rId3"/>
          <a:stretch>
            <a:fillRect/>
          </a:stretch>
        </p:blipFill>
        <p:spPr>
          <a:xfrm>
            <a:off x="4248800" y="2558511"/>
            <a:ext cx="3962400" cy="3257550"/>
          </a:xfrm>
          <a:prstGeom prst="rect">
            <a:avLst/>
          </a:prstGeom>
        </p:spPr>
      </p:pic>
      <p:pic>
        <p:nvPicPr>
          <p:cNvPr id="18" name="Picture 17">
            <a:extLst>
              <a:ext uri="{FF2B5EF4-FFF2-40B4-BE49-F238E27FC236}">
                <a16:creationId xmlns:a16="http://schemas.microsoft.com/office/drawing/2014/main" id="{3FEB85F2-4A71-1939-27B4-12CE018D906A}"/>
              </a:ext>
            </a:extLst>
          </p:cNvPr>
          <p:cNvPicPr>
            <a:picLocks noChangeAspect="1"/>
          </p:cNvPicPr>
          <p:nvPr/>
        </p:nvPicPr>
        <p:blipFill rotWithShape="1">
          <a:blip r:embed="rId6"/>
          <a:srcRect r="41938"/>
          <a:stretch/>
        </p:blipFill>
        <p:spPr>
          <a:xfrm>
            <a:off x="7915885" y="2523123"/>
            <a:ext cx="3603537" cy="3305176"/>
          </a:xfrm>
          <a:prstGeom prst="rect">
            <a:avLst/>
          </a:prstGeom>
        </p:spPr>
      </p:pic>
      <p:pic>
        <p:nvPicPr>
          <p:cNvPr id="11" name="Picture 10">
            <a:extLst>
              <a:ext uri="{FF2B5EF4-FFF2-40B4-BE49-F238E27FC236}">
                <a16:creationId xmlns:a16="http://schemas.microsoft.com/office/drawing/2014/main" id="{6079966B-74BB-D879-BB40-2393250F5748}"/>
              </a:ext>
            </a:extLst>
          </p:cNvPr>
          <p:cNvPicPr>
            <a:picLocks noChangeAspect="1"/>
          </p:cNvPicPr>
          <p:nvPr/>
        </p:nvPicPr>
        <p:blipFill rotWithShape="1">
          <a:blip r:embed="rId6"/>
          <a:srcRect l="72121" t="-2068" r="-459" b="81491"/>
          <a:stretch/>
        </p:blipFill>
        <p:spPr>
          <a:xfrm>
            <a:off x="7109161" y="2217298"/>
            <a:ext cx="1740956" cy="676180"/>
          </a:xfrm>
          <a:prstGeom prst="rect">
            <a:avLst/>
          </a:prstGeom>
        </p:spPr>
      </p:pic>
    </p:spTree>
    <p:extLst>
      <p:ext uri="{BB962C8B-B14F-4D97-AF65-F5344CB8AC3E}">
        <p14:creationId xmlns:p14="http://schemas.microsoft.com/office/powerpoint/2010/main" val="2771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A0-AE49-6849-A4E0-229F36E27615}"/>
              </a:ext>
            </a:extLst>
          </p:cNvPr>
          <p:cNvSpPr>
            <a:spLocks noGrp="1"/>
          </p:cNvSpPr>
          <p:nvPr>
            <p:ph type="title"/>
          </p:nvPr>
        </p:nvSpPr>
        <p:spPr>
          <a:xfrm>
            <a:off x="2160340" y="343293"/>
            <a:ext cx="7871320" cy="1450757"/>
          </a:xfrm>
        </p:spPr>
        <p:txBody>
          <a:bodyPr>
            <a:normAutofit/>
          </a:bodyPr>
          <a:lstStyle/>
          <a:p>
            <a:r>
              <a:rPr lang="en-US" b="1" dirty="0">
                <a:solidFill>
                  <a:srgbClr val="1F4569"/>
                </a:solidFill>
              </a:rPr>
              <a:t>Monthly income by Department </a:t>
            </a:r>
          </a:p>
        </p:txBody>
      </p:sp>
      <p:pic>
        <p:nvPicPr>
          <p:cNvPr id="7" name="Content Placeholder 3">
            <a:extLst>
              <a:ext uri="{FF2B5EF4-FFF2-40B4-BE49-F238E27FC236}">
                <a16:creationId xmlns:a16="http://schemas.microsoft.com/office/drawing/2014/main" id="{6D20D147-D05B-A7CB-7F08-DAC74132967B}"/>
              </a:ext>
            </a:extLst>
          </p:cNvPr>
          <p:cNvPicPr>
            <a:picLocks noChangeAspect="1"/>
          </p:cNvPicPr>
          <p:nvPr/>
        </p:nvPicPr>
        <p:blipFill rotWithShape="1">
          <a:blip r:embed="rId3"/>
          <a:srcRect t="8817" r="1233" b="2118"/>
          <a:stretch/>
        </p:blipFill>
        <p:spPr>
          <a:xfrm>
            <a:off x="1111170" y="1915298"/>
            <a:ext cx="10023676" cy="4392906"/>
          </a:xfrm>
          <a:prstGeom prst="rect">
            <a:avLst/>
          </a:prstGeom>
        </p:spPr>
      </p:pic>
    </p:spTree>
    <p:extLst>
      <p:ext uri="{BB962C8B-B14F-4D97-AF65-F5344CB8AC3E}">
        <p14:creationId xmlns:p14="http://schemas.microsoft.com/office/powerpoint/2010/main" val="32108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87438" y="263454"/>
            <a:ext cx="12766876"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Age vs Monthly Income</a:t>
            </a:r>
          </a:p>
        </p:txBody>
      </p:sp>
      <p:pic>
        <p:nvPicPr>
          <p:cNvPr id="8" name="Content Placeholder 4">
            <a:extLst>
              <a:ext uri="{FF2B5EF4-FFF2-40B4-BE49-F238E27FC236}">
                <a16:creationId xmlns:a16="http://schemas.microsoft.com/office/drawing/2014/main" id="{DAEF4739-6B0E-AC76-59A3-7A276902980C}"/>
              </a:ext>
            </a:extLst>
          </p:cNvPr>
          <p:cNvPicPr>
            <a:picLocks noChangeAspect="1"/>
          </p:cNvPicPr>
          <p:nvPr/>
        </p:nvPicPr>
        <p:blipFill>
          <a:blip r:embed="rId3"/>
          <a:stretch>
            <a:fillRect/>
          </a:stretch>
        </p:blipFill>
        <p:spPr>
          <a:xfrm>
            <a:off x="5018479" y="1924823"/>
            <a:ext cx="7173521" cy="4458840"/>
          </a:xfrm>
          <a:prstGeom prst="rect">
            <a:avLst/>
          </a:prstGeom>
        </p:spPr>
      </p:pic>
      <p:sp>
        <p:nvSpPr>
          <p:cNvPr id="3" name="TextBox 2">
            <a:extLst>
              <a:ext uri="{FF2B5EF4-FFF2-40B4-BE49-F238E27FC236}">
                <a16:creationId xmlns:a16="http://schemas.microsoft.com/office/drawing/2014/main" id="{4B46C38E-972A-532B-F8E1-1FCD3F5A6AFF}"/>
              </a:ext>
            </a:extLst>
          </p:cNvPr>
          <p:cNvSpPr txBox="1"/>
          <p:nvPr/>
        </p:nvSpPr>
        <p:spPr>
          <a:xfrm>
            <a:off x="1132030" y="1924823"/>
            <a:ext cx="31049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heatmap shows that the older employees tend to make higher income. </a:t>
            </a:r>
          </a:p>
          <a:p>
            <a:pPr marL="285750" indent="-285750">
              <a:buFont typeface="Arial" panose="020B0604020202020204" pitchFamily="34" charset="0"/>
              <a:buChar char="•"/>
            </a:pPr>
            <a:r>
              <a:rPr lang="en-US" sz="1400" dirty="0"/>
              <a:t>This is another instance where younger employees are shown to have lower income.</a:t>
            </a:r>
          </a:p>
        </p:txBody>
      </p:sp>
    </p:spTree>
    <p:extLst>
      <p:ext uri="{BB962C8B-B14F-4D97-AF65-F5344CB8AC3E}">
        <p14:creationId xmlns:p14="http://schemas.microsoft.com/office/powerpoint/2010/main" val="94431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pic>
        <p:nvPicPr>
          <p:cNvPr id="3" name="Picture 2">
            <a:extLst>
              <a:ext uri="{FF2B5EF4-FFF2-40B4-BE49-F238E27FC236}">
                <a16:creationId xmlns:a16="http://schemas.microsoft.com/office/drawing/2014/main" id="{09F09245-D0AF-B95E-90B7-385D906179BD}"/>
              </a:ext>
            </a:extLst>
          </p:cNvPr>
          <p:cNvPicPr>
            <a:picLocks noChangeAspect="1"/>
          </p:cNvPicPr>
          <p:nvPr/>
        </p:nvPicPr>
        <p:blipFill rotWithShape="1">
          <a:blip r:embed="rId3"/>
          <a:srcRect r="14849" b="2604"/>
          <a:stretch/>
        </p:blipFill>
        <p:spPr>
          <a:xfrm>
            <a:off x="5228492" y="1937385"/>
            <a:ext cx="6079589" cy="4422112"/>
          </a:xfrm>
          <a:prstGeom prst="rect">
            <a:avLst/>
          </a:prstGeom>
        </p:spPr>
      </p:pic>
      <p:sp>
        <p:nvSpPr>
          <p:cNvPr id="6" name="TextBox 5">
            <a:extLst>
              <a:ext uri="{FF2B5EF4-FFF2-40B4-BE49-F238E27FC236}">
                <a16:creationId xmlns:a16="http://schemas.microsoft.com/office/drawing/2014/main" id="{EF069F84-138C-CE4F-AB03-3A1EEB1BA6AC}"/>
              </a:ext>
            </a:extLst>
          </p:cNvPr>
          <p:cNvSpPr txBox="1"/>
          <p:nvPr/>
        </p:nvSpPr>
        <p:spPr>
          <a:xfrm>
            <a:off x="1172642" y="2029337"/>
            <a:ext cx="4055850" cy="738664"/>
          </a:xfrm>
          <a:prstGeom prst="rect">
            <a:avLst/>
          </a:prstGeom>
          <a:noFill/>
        </p:spPr>
        <p:txBody>
          <a:bodyPr wrap="square" rtlCol="0">
            <a:spAutoFit/>
          </a:bodyPr>
          <a:lstStyle/>
          <a:p>
            <a:r>
              <a:rPr lang="en-US" sz="1400" u="sng" dirty="0"/>
              <a:t>Total Employees:</a:t>
            </a:r>
          </a:p>
          <a:p>
            <a:r>
              <a:rPr lang="en-US" sz="1400" dirty="0"/>
              <a:t>This chart displays how the total years of service is correlated with salary growth.</a:t>
            </a:r>
          </a:p>
        </p:txBody>
      </p:sp>
    </p:spTree>
    <p:extLst>
      <p:ext uri="{BB962C8B-B14F-4D97-AF65-F5344CB8AC3E}">
        <p14:creationId xmlns:p14="http://schemas.microsoft.com/office/powerpoint/2010/main" val="224334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B3B87FE-E5BF-615A-9929-DA26C6080BDA}"/>
              </a:ext>
            </a:extLst>
          </p:cNvPr>
          <p:cNvPicPr>
            <a:picLocks noGrp="1" noChangeAspect="1"/>
          </p:cNvPicPr>
          <p:nvPr>
            <p:ph idx="1"/>
          </p:nvPr>
        </p:nvPicPr>
        <p:blipFill rotWithShape="1">
          <a:blip r:embed="rId3"/>
          <a:srcRect r="12535"/>
          <a:stretch/>
        </p:blipFill>
        <p:spPr>
          <a:xfrm>
            <a:off x="5250899" y="1923120"/>
            <a:ext cx="5964969" cy="4460283"/>
          </a:xfrm>
        </p:spPr>
      </p:pic>
      <p:sp>
        <p:nvSpPr>
          <p:cNvPr id="3" name="TextBox 2">
            <a:extLst>
              <a:ext uri="{FF2B5EF4-FFF2-40B4-BE49-F238E27FC236}">
                <a16:creationId xmlns:a16="http://schemas.microsoft.com/office/drawing/2014/main" id="{379B6F46-9B73-054B-403C-7AC6A2E37769}"/>
              </a:ext>
            </a:extLst>
          </p:cNvPr>
          <p:cNvSpPr txBox="1"/>
          <p:nvPr/>
        </p:nvSpPr>
        <p:spPr>
          <a:xfrm>
            <a:off x="1157084" y="2004143"/>
            <a:ext cx="3436536" cy="738664"/>
          </a:xfrm>
          <a:prstGeom prst="rect">
            <a:avLst/>
          </a:prstGeom>
          <a:noFill/>
        </p:spPr>
        <p:txBody>
          <a:bodyPr wrap="square" rtlCol="0">
            <a:spAutoFit/>
          </a:bodyPr>
          <a:lstStyle/>
          <a:p>
            <a:r>
              <a:rPr lang="en-US" sz="1400" u="sng" dirty="0"/>
              <a:t>People who left:</a:t>
            </a:r>
          </a:p>
          <a:p>
            <a:r>
              <a:rPr lang="en-US" sz="1400" dirty="0"/>
              <a:t>Employee attrition happens mostly at lower incomes and early into employees’ careers</a:t>
            </a:r>
          </a:p>
        </p:txBody>
      </p:sp>
      <p:sp>
        <p:nvSpPr>
          <p:cNvPr id="7" name="Title 1">
            <a:extLst>
              <a:ext uri="{FF2B5EF4-FFF2-40B4-BE49-F238E27FC236}">
                <a16:creationId xmlns:a16="http://schemas.microsoft.com/office/drawing/2014/main" id="{40B846E7-7F5C-4B1E-29B4-5DACBDBFE8C4}"/>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spTree>
    <p:extLst>
      <p:ext uri="{BB962C8B-B14F-4D97-AF65-F5344CB8AC3E}">
        <p14:creationId xmlns:p14="http://schemas.microsoft.com/office/powerpoint/2010/main" val="160765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6FB5D0-8639-4988-8AC0-4F6EF35E300B}"/>
              </a:ext>
            </a:extLst>
          </p:cNvPr>
          <p:cNvSpPr txBox="1">
            <a:spLocks/>
          </p:cNvSpPr>
          <p:nvPr/>
        </p:nvSpPr>
        <p:spPr>
          <a:xfrm>
            <a:off x="258120" y="759193"/>
            <a:ext cx="11251898" cy="1068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000" b="1" dirty="0">
              <a:solidFill>
                <a:schemeClr val="tx1"/>
              </a:solidFill>
            </a:endParaRPr>
          </a:p>
        </p:txBody>
      </p:sp>
      <p:pic>
        <p:nvPicPr>
          <p:cNvPr id="9" name="Content Placeholder 8" descr="A graph of a box plot&#10;&#10;Description automatically generated">
            <a:extLst>
              <a:ext uri="{FF2B5EF4-FFF2-40B4-BE49-F238E27FC236}">
                <a16:creationId xmlns:a16="http://schemas.microsoft.com/office/drawing/2014/main" id="{BB805301-E578-65FE-6F4A-924C15DA9CD1}"/>
              </a:ext>
            </a:extLst>
          </p:cNvPr>
          <p:cNvPicPr>
            <a:picLocks noGrp="1" noChangeAspect="1"/>
          </p:cNvPicPr>
          <p:nvPr>
            <p:ph idx="1"/>
          </p:nvPr>
        </p:nvPicPr>
        <p:blipFill rotWithShape="1">
          <a:blip r:embed="rId3"/>
          <a:srcRect t="5530"/>
          <a:stretch/>
        </p:blipFill>
        <p:spPr>
          <a:xfrm>
            <a:off x="4282633" y="1932973"/>
            <a:ext cx="7822876" cy="4443896"/>
          </a:xfrm>
        </p:spPr>
      </p:pic>
      <p:sp>
        <p:nvSpPr>
          <p:cNvPr id="11" name="TextBox 10">
            <a:extLst>
              <a:ext uri="{FF2B5EF4-FFF2-40B4-BE49-F238E27FC236}">
                <a16:creationId xmlns:a16="http://schemas.microsoft.com/office/drawing/2014/main" id="{3D12CF67-EA33-BC70-6319-E5CB2644E885}"/>
              </a:ext>
            </a:extLst>
          </p:cNvPr>
          <p:cNvSpPr txBox="1"/>
          <p:nvPr/>
        </p:nvSpPr>
        <p:spPr>
          <a:xfrm>
            <a:off x="1218820" y="2071869"/>
            <a:ext cx="3063813" cy="738664"/>
          </a:xfrm>
          <a:prstGeom prst="rect">
            <a:avLst/>
          </a:prstGeom>
          <a:noFill/>
        </p:spPr>
        <p:txBody>
          <a:bodyPr wrap="square" rtlCol="0">
            <a:spAutoFit/>
          </a:bodyPr>
          <a:lstStyle/>
          <a:p>
            <a:pPr algn="l"/>
            <a:r>
              <a:rPr lang="en-US" sz="1400" i="0" dirty="0">
                <a:solidFill>
                  <a:srgbClr val="262626"/>
                </a:solidFill>
                <a:effectLst/>
              </a:rPr>
              <a:t>Employees who left their jobs tend to have lower monthly incomes than those who stayed</a:t>
            </a:r>
          </a:p>
        </p:txBody>
      </p:sp>
      <p:sp>
        <p:nvSpPr>
          <p:cNvPr id="2" name="Title 1">
            <a:extLst>
              <a:ext uri="{FF2B5EF4-FFF2-40B4-BE49-F238E27FC236}">
                <a16:creationId xmlns:a16="http://schemas.microsoft.com/office/drawing/2014/main" id="{3A38030D-C178-33D3-3ACD-6774C95B7053}"/>
              </a:ext>
            </a:extLst>
          </p:cNvPr>
          <p:cNvSpPr>
            <a:spLocks noGrp="1"/>
          </p:cNvSpPr>
          <p:nvPr>
            <p:ph type="title"/>
          </p:nvPr>
        </p:nvSpPr>
        <p:spPr>
          <a:xfrm>
            <a:off x="2264780" y="286552"/>
            <a:ext cx="7662440" cy="1450757"/>
          </a:xfrm>
        </p:spPr>
        <p:txBody>
          <a:bodyPr>
            <a:normAutofit/>
          </a:bodyPr>
          <a:lstStyle/>
          <a:p>
            <a:r>
              <a:rPr lang="en-US" b="1" dirty="0">
                <a:solidFill>
                  <a:srgbClr val="1F4569"/>
                </a:solidFill>
              </a:rPr>
              <a:t>Attrition vs Income</a:t>
            </a:r>
          </a:p>
        </p:txBody>
      </p:sp>
    </p:spTree>
    <p:extLst>
      <p:ext uri="{BB962C8B-B14F-4D97-AF65-F5344CB8AC3E}">
        <p14:creationId xmlns:p14="http://schemas.microsoft.com/office/powerpoint/2010/main" val="332425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71EBF-36DE-B845-B13F-9387572B237E}"/>
              </a:ext>
            </a:extLst>
          </p:cNvPr>
          <p:cNvSpPr>
            <a:spLocks noGrp="1"/>
          </p:cNvSpPr>
          <p:nvPr>
            <p:ph type="title"/>
          </p:nvPr>
        </p:nvSpPr>
        <p:spPr>
          <a:xfrm>
            <a:off x="8578676" y="1429714"/>
            <a:ext cx="3068493" cy="896620"/>
          </a:xfrm>
        </p:spPr>
        <p:txBody>
          <a:bodyPr vert="horz" lIns="91440" tIns="45720" rIns="91440" bIns="45720" rtlCol="0" anchor="b">
            <a:normAutofit/>
          </a:bodyPr>
          <a:lstStyle/>
          <a:p>
            <a:pPr algn="just"/>
            <a:r>
              <a:rPr lang="en-US" b="1" dirty="0">
                <a:solidFill>
                  <a:srgbClr val="1F4569"/>
                </a:solidFill>
              </a:rPr>
              <a:t>Conclusion</a:t>
            </a:r>
            <a:r>
              <a:rPr lang="en-US" sz="5000" b="1" dirty="0">
                <a:solidFill>
                  <a:srgbClr val="1F4569"/>
                </a:solidFill>
              </a:rPr>
              <a:t> </a:t>
            </a:r>
          </a:p>
        </p:txBody>
      </p:sp>
      <p:pic>
        <p:nvPicPr>
          <p:cNvPr id="5" name="Picture 4" descr="Pen placed on top of a signature line">
            <a:extLst>
              <a:ext uri="{FF2B5EF4-FFF2-40B4-BE49-F238E27FC236}">
                <a16:creationId xmlns:a16="http://schemas.microsoft.com/office/drawing/2014/main" id="{57F48B5D-B89E-AA36-A68B-330289FB6BB0}"/>
              </a:ext>
            </a:extLst>
          </p:cNvPr>
          <p:cNvPicPr>
            <a:picLocks noChangeAspect="1"/>
          </p:cNvPicPr>
          <p:nvPr/>
        </p:nvPicPr>
        <p:blipFill rotWithShape="1">
          <a:blip r:embed="rId3"/>
          <a:srcRect l="21052" r="-1" b="-1"/>
          <a:stretch/>
        </p:blipFill>
        <p:spPr>
          <a:xfrm>
            <a:off x="-1" y="10"/>
            <a:ext cx="8111272" cy="6857990"/>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sp>
        <p:nvSpPr>
          <p:cNvPr id="4" name="Rounded Rectangle 3">
            <a:extLst>
              <a:ext uri="{FF2B5EF4-FFF2-40B4-BE49-F238E27FC236}">
                <a16:creationId xmlns:a16="http://schemas.microsoft.com/office/drawing/2014/main" id="{0BBD6E0E-FAC8-3E3B-4A43-88DA7F70795E}"/>
              </a:ext>
            </a:extLst>
          </p:cNvPr>
          <p:cNvSpPr/>
          <p:nvPr/>
        </p:nvSpPr>
        <p:spPr>
          <a:xfrm>
            <a:off x="8427308" y="2891803"/>
            <a:ext cx="3447112" cy="12032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The people leaving the company are mostly young, single and in the beginning of their carriers </a:t>
            </a:r>
          </a:p>
        </p:txBody>
      </p:sp>
      <p:sp>
        <p:nvSpPr>
          <p:cNvPr id="6" name="Rounded Rectangle 5">
            <a:extLst>
              <a:ext uri="{FF2B5EF4-FFF2-40B4-BE49-F238E27FC236}">
                <a16:creationId xmlns:a16="http://schemas.microsoft.com/office/drawing/2014/main" id="{143349AB-F3DD-3872-B661-55678CC2EC5F}"/>
              </a:ext>
            </a:extLst>
          </p:cNvPr>
          <p:cNvSpPr/>
          <p:nvPr/>
        </p:nvSpPr>
        <p:spPr>
          <a:xfrm>
            <a:off x="8427308" y="4251987"/>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Research &amp; Development suffers disproportionately more attrition than other departments</a:t>
            </a:r>
          </a:p>
        </p:txBody>
      </p:sp>
      <p:sp>
        <p:nvSpPr>
          <p:cNvPr id="7" name="Rounded Rectangle 6">
            <a:extLst>
              <a:ext uri="{FF2B5EF4-FFF2-40B4-BE49-F238E27FC236}">
                <a16:creationId xmlns:a16="http://schemas.microsoft.com/office/drawing/2014/main" id="{64626349-F6B0-82F3-2709-608FFF643BC0}"/>
              </a:ext>
            </a:extLst>
          </p:cNvPr>
          <p:cNvSpPr/>
          <p:nvPr/>
        </p:nvSpPr>
        <p:spPr>
          <a:xfrm>
            <a:off x="8427308" y="5607741"/>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Generally, people that are lower on the pay scale are more likely to leave.</a:t>
            </a:r>
          </a:p>
        </p:txBody>
      </p:sp>
    </p:spTree>
    <p:extLst>
      <p:ext uri="{BB962C8B-B14F-4D97-AF65-F5344CB8AC3E}">
        <p14:creationId xmlns:p14="http://schemas.microsoft.com/office/powerpoint/2010/main" val="35704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934EAA-6706-77EF-3080-B198106022D6}"/>
              </a:ext>
            </a:extLst>
          </p:cNvPr>
          <p:cNvPicPr>
            <a:picLocks noChangeAspect="1"/>
          </p:cNvPicPr>
          <p:nvPr/>
        </p:nvPicPr>
        <p:blipFill rotWithShape="1">
          <a:blip r:embed="rId3"/>
          <a:srcRect r="-1" b="19622"/>
          <a:stretch/>
        </p:blipFill>
        <p:spPr>
          <a:xfrm>
            <a:off x="3048" y="0"/>
            <a:ext cx="12188952" cy="6857990"/>
          </a:xfrm>
          <a:prstGeom prst="rect">
            <a:avLst/>
          </a:prstGeom>
        </p:spPr>
      </p:pic>
      <p:sp>
        <p:nvSpPr>
          <p:cNvPr id="15"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solidFill>
                  <a:srgbClr val="1F4569"/>
                </a:solidFill>
              </a:rPr>
              <a:t>Agenda</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88E578-082F-8F49-B68B-640A9CEFC812}"/>
              </a:ext>
            </a:extLst>
          </p:cNvPr>
          <p:cNvSpPr txBox="1"/>
          <p:nvPr/>
        </p:nvSpPr>
        <p:spPr>
          <a:xfrm>
            <a:off x="948648" y="2703988"/>
            <a:ext cx="3310836" cy="2617485"/>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1400" dirty="0">
              <a:solidFill>
                <a:srgbClr val="262626"/>
              </a:solidFill>
            </a:endParaRPr>
          </a:p>
          <a:p>
            <a:pPr marL="285750" indent="-285750">
              <a:spcAft>
                <a:spcPts val="600"/>
              </a:spcAft>
              <a:buFont typeface="Calibri" panose="020F0502020204030204" pitchFamily="34" charset="0"/>
              <a:buChar char="•"/>
            </a:pPr>
            <a:r>
              <a:rPr lang="en-US" sz="1400" dirty="0">
                <a:solidFill>
                  <a:srgbClr val="262626"/>
                </a:solidFill>
              </a:rPr>
              <a:t>Introduction: Project Execution Steps</a:t>
            </a:r>
          </a:p>
          <a:p>
            <a:pPr>
              <a:spcAft>
                <a:spcPts val="600"/>
              </a:spcAft>
              <a:buFont typeface="Calibri" panose="020F0502020204030204" pitchFamily="34" charset="0"/>
            </a:pPr>
            <a:r>
              <a:rPr lang="en-US" sz="1400" b="0" i="0" dirty="0">
                <a:solidFill>
                  <a:srgbClr val="262626"/>
                </a:solidFill>
                <a:effectLst/>
              </a:rPr>
              <a:t>     - How did we source the data?</a:t>
            </a:r>
          </a:p>
          <a:p>
            <a:pPr>
              <a:spcAft>
                <a:spcPts val="600"/>
              </a:spcAft>
              <a:buFont typeface="Calibri" panose="020F0502020204030204" pitchFamily="34" charset="0"/>
            </a:pPr>
            <a:r>
              <a:rPr lang="en-US" sz="1400" b="0" i="0" dirty="0">
                <a:solidFill>
                  <a:srgbClr val="262626"/>
                </a:solidFill>
                <a:effectLst/>
              </a:rPr>
              <a:t>     - What in the topic piqued our interest?</a:t>
            </a:r>
          </a:p>
          <a:p>
            <a:pPr>
              <a:spcAft>
                <a:spcPts val="600"/>
              </a:spcAft>
              <a:buFont typeface="Calibri" panose="020F0502020204030204" pitchFamily="34" charset="0"/>
            </a:pPr>
            <a:r>
              <a:rPr lang="en-US" sz="1400" dirty="0">
                <a:solidFill>
                  <a:srgbClr val="262626"/>
                </a:solidFill>
              </a:rPr>
              <a:t>     - Tools</a:t>
            </a:r>
          </a:p>
          <a:p>
            <a:pPr marL="285750" indent="-285750">
              <a:spcAft>
                <a:spcPts val="600"/>
              </a:spcAft>
              <a:buFont typeface="Calibri" panose="020F0502020204030204" pitchFamily="34" charset="0"/>
              <a:buChar char="•"/>
            </a:pPr>
            <a:r>
              <a:rPr lang="en-US" sz="1400" dirty="0">
                <a:solidFill>
                  <a:srgbClr val="262626"/>
                </a:solidFill>
              </a:rPr>
              <a:t>Deep Dive into the analytics </a:t>
            </a:r>
          </a:p>
          <a:p>
            <a:pPr marL="285750" indent="-285750">
              <a:spcAft>
                <a:spcPts val="600"/>
              </a:spcAft>
              <a:buFont typeface="Calibri" panose="020F0502020204030204" pitchFamily="34" charset="0"/>
              <a:buChar char="•"/>
            </a:pPr>
            <a:r>
              <a:rPr lang="en-US" sz="1400" dirty="0">
                <a:solidFill>
                  <a:srgbClr val="262626"/>
                </a:solidFill>
              </a:rPr>
              <a:t>( visualizations and explanations )</a:t>
            </a:r>
          </a:p>
          <a:p>
            <a:pPr marL="285750" indent="-285750">
              <a:spcAft>
                <a:spcPts val="600"/>
              </a:spcAft>
              <a:buFont typeface="Calibri" panose="020F0502020204030204" pitchFamily="34" charset="0"/>
              <a:buChar char="•"/>
            </a:pPr>
            <a:r>
              <a:rPr lang="en-US" sz="1400" b="0" i="0" dirty="0">
                <a:solidFill>
                  <a:srgbClr val="262626"/>
                </a:solidFill>
                <a:effectLst/>
              </a:rPr>
              <a:t>Conclusion </a:t>
            </a:r>
          </a:p>
          <a:p>
            <a:pPr marL="285750" indent="-285750">
              <a:spcAft>
                <a:spcPts val="600"/>
              </a:spcAft>
              <a:buFont typeface="Calibri" panose="020F0502020204030204" pitchFamily="34" charset="0"/>
              <a:buChar char="•"/>
            </a:pPr>
            <a:r>
              <a:rPr lang="en-US" sz="1400" dirty="0">
                <a:solidFill>
                  <a:srgbClr val="262626"/>
                </a:solidFill>
              </a:rPr>
              <a:t>Questions</a:t>
            </a:r>
          </a:p>
          <a:p>
            <a:pPr>
              <a:spcAft>
                <a:spcPts val="600"/>
              </a:spcAft>
            </a:pPr>
            <a:endParaRPr lang="en-US" sz="1400" dirty="0">
              <a:solidFill>
                <a:srgbClr val="262626"/>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3557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question mark on a pile of black question marks&#10;&#10;Description automatically generated">
            <a:extLst>
              <a:ext uri="{FF2B5EF4-FFF2-40B4-BE49-F238E27FC236}">
                <a16:creationId xmlns:a16="http://schemas.microsoft.com/office/drawing/2014/main" id="{279133CE-1D53-090E-2983-2B2DC0CFA668}"/>
              </a:ext>
            </a:extLst>
          </p:cNvPr>
          <p:cNvPicPr>
            <a:picLocks noChangeAspect="1"/>
          </p:cNvPicPr>
          <p:nvPr/>
        </p:nvPicPr>
        <p:blipFill>
          <a:blip r:embed="rId3"/>
          <a:stretch>
            <a:fillRect/>
          </a:stretch>
        </p:blipFill>
        <p:spPr>
          <a:xfrm>
            <a:off x="0" y="-7189"/>
            <a:ext cx="12192000" cy="6838122"/>
          </a:xfrm>
          <a:prstGeom prst="rect">
            <a:avLst/>
          </a:prstGeom>
        </p:spPr>
      </p:pic>
      <p:sp>
        <p:nvSpPr>
          <p:cNvPr id="2" name="Title 1">
            <a:extLst>
              <a:ext uri="{FF2B5EF4-FFF2-40B4-BE49-F238E27FC236}">
                <a16:creationId xmlns:a16="http://schemas.microsoft.com/office/drawing/2014/main" id="{90869D10-DCB4-0715-4318-BDEDA16807E4}"/>
              </a:ext>
            </a:extLst>
          </p:cNvPr>
          <p:cNvSpPr>
            <a:spLocks noGrp="1"/>
          </p:cNvSpPr>
          <p:nvPr>
            <p:ph type="title"/>
          </p:nvPr>
        </p:nvSpPr>
        <p:spPr>
          <a:xfrm>
            <a:off x="5110211" y="3411872"/>
            <a:ext cx="6470692" cy="1229306"/>
          </a:xfrm>
        </p:spPr>
        <p:txBody>
          <a:bodyPr vert="horz" lIns="91440" tIns="45720" rIns="91440" bIns="45720" rtlCol="0" anchor="b">
            <a:normAutofit/>
          </a:bodyPr>
          <a:lstStyle/>
          <a:p>
            <a:r>
              <a:rPr lang="en-US" dirty="0">
                <a:solidFill>
                  <a:schemeClr val="bg1"/>
                </a:solidFill>
              </a:rPr>
              <a:t>Questions</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a:stretch/>
        </p:blipFill>
        <p:spPr>
          <a:xfrm>
            <a:off x="1854770" y="905933"/>
            <a:ext cx="5960727" cy="5039728"/>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22732" y="5125563"/>
            <a:ext cx="4553583" cy="1015663"/>
          </a:xfrm>
          <a:prstGeom prst="rect">
            <a:avLst/>
          </a:prstGeom>
          <a:noFill/>
        </p:spPr>
        <p:txBody>
          <a:bodyPr wrap="square" lIns="91440" tIns="45720" rIns="91440" bIns="45720">
            <a:spAutoFit/>
          </a:bodyPr>
          <a:lstStyle/>
          <a:p>
            <a:pPr algn="ctr" defTabSz="667512">
              <a:spcAft>
                <a:spcPts val="600"/>
              </a:spcAft>
            </a:pPr>
            <a:r>
              <a:rPr lang="en-US" sz="60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THANK YOU</a:t>
            </a:r>
            <a:endPar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9" name="Title 1">
            <a:extLst>
              <a:ext uri="{FF2B5EF4-FFF2-40B4-BE49-F238E27FC236}">
                <a16:creationId xmlns:a16="http://schemas.microsoft.com/office/drawing/2014/main" id="{920904DE-5E9A-4A47-4D1C-940BFDE3156F}"/>
              </a:ext>
            </a:extLst>
          </p:cNvPr>
          <p:cNvSpPr>
            <a:spLocks noGrp="1"/>
          </p:cNvSpPr>
          <p:nvPr>
            <p:ph type="ctrTitle"/>
          </p:nvPr>
        </p:nvSpPr>
        <p:spPr>
          <a:xfrm>
            <a:off x="7894368" y="2126958"/>
            <a:ext cx="1406783" cy="504672"/>
          </a:xfrm>
        </p:spPr>
        <p:txBody>
          <a:bodyPr vert="horz" lIns="91440" tIns="45720" rIns="91440" bIns="45720" rtlCol="0" anchor="b">
            <a:normAutofit/>
          </a:bodyPr>
          <a:lstStyle/>
          <a:p>
            <a:r>
              <a:rPr lang="en-US" sz="2800" u="sng" dirty="0">
                <a:solidFill>
                  <a:schemeClr val="tx1"/>
                </a:solidFill>
                <a:latin typeface="+mn-lt"/>
              </a:rPr>
              <a:t>Group II</a:t>
            </a:r>
          </a:p>
        </p:txBody>
      </p:sp>
      <p:sp>
        <p:nvSpPr>
          <p:cNvPr id="11" name="Subtitle 2">
            <a:extLst>
              <a:ext uri="{FF2B5EF4-FFF2-40B4-BE49-F238E27FC236}">
                <a16:creationId xmlns:a16="http://schemas.microsoft.com/office/drawing/2014/main" id="{3B7342A6-AB9E-63E0-480F-A9EA0EF047A7}"/>
              </a:ext>
            </a:extLst>
          </p:cNvPr>
          <p:cNvSpPr>
            <a:spLocks noGrp="1"/>
          </p:cNvSpPr>
          <p:nvPr>
            <p:ph type="subTitle" idx="1"/>
          </p:nvPr>
        </p:nvSpPr>
        <p:spPr>
          <a:xfrm>
            <a:off x="7998542" y="2693395"/>
            <a:ext cx="2935158" cy="2533514"/>
          </a:xfrm>
        </p:spPr>
        <p:txBody>
          <a:bodyPr vert="horz" lIns="0" tIns="45720" rIns="0" bIns="45720" rtlCol="0">
            <a:normAutofit/>
          </a:bodyPr>
          <a:lstStyle/>
          <a:p>
            <a:r>
              <a:rPr lang="en-US" sz="1600" b="1" dirty="0"/>
              <a:t>JEFFREY </a:t>
            </a:r>
            <a:r>
              <a:rPr lang="en-US" sz="1600" b="1" dirty="0" err="1"/>
              <a:t>Cruz-GARCIA</a:t>
            </a:r>
            <a:endParaRPr lang="en-US" sz="1600" b="1" dirty="0"/>
          </a:p>
          <a:p>
            <a:r>
              <a:rPr lang="en-US" sz="1600" b="1" dirty="0"/>
              <a:t>Olesya Gaeva</a:t>
            </a:r>
          </a:p>
          <a:p>
            <a:r>
              <a:rPr lang="en-US" sz="1600" b="1" dirty="0"/>
              <a:t>Aditi </a:t>
            </a:r>
            <a:r>
              <a:rPr lang="en-US" sz="1600" b="1" dirty="0" err="1"/>
              <a:t>garg</a:t>
            </a:r>
            <a:endParaRPr lang="en-US" sz="1600" b="1" dirty="0"/>
          </a:p>
          <a:p>
            <a:r>
              <a:rPr lang="en-US" sz="1600" b="1" dirty="0"/>
              <a:t>BRANDON </a:t>
            </a:r>
            <a:r>
              <a:rPr lang="en-US" sz="1600" b="1" dirty="0" err="1"/>
              <a:t>chacon</a:t>
            </a:r>
            <a:r>
              <a:rPr lang="en-US" sz="1600" b="1" dirty="0"/>
              <a:t>-MATA</a:t>
            </a:r>
          </a:p>
          <a:p>
            <a:r>
              <a:rPr lang="en-US" sz="1600" b="1" dirty="0"/>
              <a:t>SUSAN ESPINOSA</a:t>
            </a:r>
          </a:p>
          <a:p>
            <a:r>
              <a:rPr lang="en-US" sz="1600" b="1" dirty="0"/>
              <a:t>VIGNESHWAR CHERIATH</a:t>
            </a:r>
          </a:p>
          <a:p>
            <a:endParaRPr lang="en-US" sz="1600" b="1" dirty="0"/>
          </a:p>
          <a:p>
            <a:endParaRPr lang="en-US" sz="1600" dirty="0"/>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b="1" dirty="0">
                <a:solidFill>
                  <a:srgbClr val="1F4569"/>
                </a:solidFill>
              </a:rPr>
              <a:t>Introduction</a:t>
            </a:r>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extBox 3">
            <a:extLst>
              <a:ext uri="{FF2B5EF4-FFF2-40B4-BE49-F238E27FC236}">
                <a16:creationId xmlns:a16="http://schemas.microsoft.com/office/drawing/2014/main" id="{FE5FE9AC-FF8C-420C-29C6-20975A6661DF}"/>
              </a:ext>
            </a:extLst>
          </p:cNvPr>
          <p:cNvGraphicFramePr/>
          <p:nvPr>
            <p:extLst>
              <p:ext uri="{D42A27DB-BD31-4B8C-83A1-F6EECF244321}">
                <p14:modId xmlns:p14="http://schemas.microsoft.com/office/powerpoint/2010/main" val="3649117247"/>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E95F902-3EA4-EA13-1DDA-AA969CB01589}"/>
              </a:ext>
            </a:extLst>
          </p:cNvPr>
          <p:cNvSpPr txBox="1"/>
          <p:nvPr/>
        </p:nvSpPr>
        <p:spPr>
          <a:xfrm>
            <a:off x="5982241" y="4770364"/>
            <a:ext cx="5178251" cy="523220"/>
          </a:xfrm>
          <a:prstGeom prst="rect">
            <a:avLst/>
          </a:prstGeom>
          <a:noFill/>
        </p:spPr>
        <p:txBody>
          <a:bodyPr wrap="square" rtlCol="0">
            <a:spAutoFit/>
          </a:bodyPr>
          <a:lstStyle/>
          <a:p>
            <a:r>
              <a:rPr lang="en-US" sz="1400" dirty="0"/>
              <a:t>The group was interested in understanding how income, promotions and potential burnout, could impact employee attrition.</a:t>
            </a:r>
          </a:p>
        </p:txBody>
      </p:sp>
      <p:pic>
        <p:nvPicPr>
          <p:cNvPr id="21" name="Picture 20">
            <a:extLst>
              <a:ext uri="{FF2B5EF4-FFF2-40B4-BE49-F238E27FC236}">
                <a16:creationId xmlns:a16="http://schemas.microsoft.com/office/drawing/2014/main" id="{4DEC1036-A973-3710-6468-29BD684BF163}"/>
              </a:ext>
            </a:extLst>
          </p:cNvPr>
          <p:cNvPicPr>
            <a:picLocks noChangeAspect="1"/>
          </p:cNvPicPr>
          <p:nvPr/>
        </p:nvPicPr>
        <p:blipFill>
          <a:blip r:embed="rId8"/>
          <a:stretch>
            <a:fillRect/>
          </a:stretch>
        </p:blipFill>
        <p:spPr>
          <a:xfrm>
            <a:off x="5139160" y="1006913"/>
            <a:ext cx="590303" cy="590303"/>
          </a:xfrm>
          <a:prstGeom prst="rect">
            <a:avLst/>
          </a:prstGeom>
        </p:spPr>
      </p:pic>
      <p:pic>
        <p:nvPicPr>
          <p:cNvPr id="23" name="Picture 22">
            <a:extLst>
              <a:ext uri="{FF2B5EF4-FFF2-40B4-BE49-F238E27FC236}">
                <a16:creationId xmlns:a16="http://schemas.microsoft.com/office/drawing/2014/main" id="{D70EF11C-00F7-FDEA-F8D8-2C5F420CF097}"/>
              </a:ext>
            </a:extLst>
          </p:cNvPr>
          <p:cNvPicPr>
            <a:picLocks noChangeAspect="1"/>
          </p:cNvPicPr>
          <p:nvPr/>
        </p:nvPicPr>
        <p:blipFill>
          <a:blip r:embed="rId9"/>
          <a:stretch>
            <a:fillRect/>
          </a:stretch>
        </p:blipFill>
        <p:spPr>
          <a:xfrm>
            <a:off x="5139160" y="2298142"/>
            <a:ext cx="618378" cy="618378"/>
          </a:xfrm>
          <a:prstGeom prst="rect">
            <a:avLst/>
          </a:prstGeom>
        </p:spPr>
      </p:pic>
      <p:pic>
        <p:nvPicPr>
          <p:cNvPr id="25" name="Picture 24">
            <a:extLst>
              <a:ext uri="{FF2B5EF4-FFF2-40B4-BE49-F238E27FC236}">
                <a16:creationId xmlns:a16="http://schemas.microsoft.com/office/drawing/2014/main" id="{00F96D2C-CA16-B500-1023-F4D38FC3616C}"/>
              </a:ext>
            </a:extLst>
          </p:cNvPr>
          <p:cNvPicPr>
            <a:picLocks noChangeAspect="1"/>
          </p:cNvPicPr>
          <p:nvPr/>
        </p:nvPicPr>
        <p:blipFill>
          <a:blip r:embed="rId10"/>
          <a:stretch>
            <a:fillRect/>
          </a:stretch>
        </p:blipFill>
        <p:spPr>
          <a:xfrm>
            <a:off x="5165539" y="3463518"/>
            <a:ext cx="563924" cy="563924"/>
          </a:xfrm>
          <a:prstGeom prst="rect">
            <a:avLst/>
          </a:prstGeom>
        </p:spPr>
      </p:pic>
      <p:pic>
        <p:nvPicPr>
          <p:cNvPr id="28" name="Picture 27">
            <a:extLst>
              <a:ext uri="{FF2B5EF4-FFF2-40B4-BE49-F238E27FC236}">
                <a16:creationId xmlns:a16="http://schemas.microsoft.com/office/drawing/2014/main" id="{481F80B2-1064-222D-019A-AAECAE4F6C91}"/>
              </a:ext>
            </a:extLst>
          </p:cNvPr>
          <p:cNvPicPr>
            <a:picLocks noChangeAspect="1"/>
          </p:cNvPicPr>
          <p:nvPr/>
        </p:nvPicPr>
        <p:blipFill>
          <a:blip r:embed="rId11"/>
          <a:stretch>
            <a:fillRect/>
          </a:stretch>
        </p:blipFill>
        <p:spPr>
          <a:xfrm>
            <a:off x="5193615" y="4770364"/>
            <a:ext cx="563923" cy="563923"/>
          </a:xfrm>
          <a:prstGeom prst="rect">
            <a:avLst/>
          </a:prstGeom>
        </p:spPr>
      </p:pic>
    </p:spTree>
    <p:extLst>
      <p:ext uri="{BB962C8B-B14F-4D97-AF65-F5344CB8AC3E}">
        <p14:creationId xmlns:p14="http://schemas.microsoft.com/office/powerpoint/2010/main" val="237795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p:txBody>
          <a:bodyPr/>
          <a:lstStyle/>
          <a:p>
            <a:r>
              <a:rPr lang="en-US" b="1" dirty="0">
                <a:solidFill>
                  <a:srgbClr val="1F4569"/>
                </a:solidFill>
              </a:rPr>
              <a:t>Project execution steps</a:t>
            </a:r>
          </a:p>
        </p:txBody>
      </p:sp>
      <p:sp>
        <p:nvSpPr>
          <p:cNvPr id="4" name="TextBox 3">
            <a:extLst>
              <a:ext uri="{FF2B5EF4-FFF2-40B4-BE49-F238E27FC236}">
                <a16:creationId xmlns:a16="http://schemas.microsoft.com/office/drawing/2014/main" id="{1B4F2071-65A9-2648-ADDC-83A6FDF618C7}"/>
              </a:ext>
            </a:extLst>
          </p:cNvPr>
          <p:cNvSpPr txBox="1"/>
          <p:nvPr/>
        </p:nvSpPr>
        <p:spPr>
          <a:xfrm>
            <a:off x="1118982" y="2047082"/>
            <a:ext cx="10251550" cy="3815275"/>
          </a:xfrm>
          <a:prstGeom prst="rect">
            <a:avLst/>
          </a:prstGeom>
          <a:noFill/>
        </p:spPr>
        <p:txBody>
          <a:bodyPr wrap="square" rtlCol="0">
            <a:spAutoFit/>
          </a:bodyPr>
          <a:lstStyle/>
          <a:p>
            <a:r>
              <a:rPr lang="en-US" b="0" i="0" dirty="0">
                <a:effectLst/>
              </a:rPr>
              <a:t> 1.  What was our source for the dataset? </a:t>
            </a:r>
          </a:p>
          <a:p>
            <a:pPr marL="285750" indent="-285750">
              <a:buFont typeface="Arial" panose="020B0604020202020204" pitchFamily="34" charset="0"/>
              <a:buChar char="•"/>
            </a:pPr>
            <a:r>
              <a:rPr lang="en-US" b="0" i="0" dirty="0">
                <a:effectLst/>
              </a:rPr>
              <a:t>The data set is from IBM employee survey conducted by HR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Source: </a:t>
            </a:r>
            <a:r>
              <a:rPr lang="en-US" kern="100" dirty="0" err="1">
                <a:latin typeface="Calibri" panose="020F0502020204030204" pitchFamily="34" charset="0"/>
                <a:ea typeface="Calibri" panose="020F0502020204030204" pitchFamily="34" charset="0"/>
                <a:cs typeface="Times New Roman" panose="02020603050405020304" pitchFamily="18" charset="0"/>
              </a:rPr>
              <a:t>www.kaggle.com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https://www.kaggle.com/datasets/rishikeshkonapure/hr-analytics-prediction</a:t>
            </a:r>
            <a:endParaRPr lang="en-US" b="0" i="0" dirty="0">
              <a:effectLst/>
            </a:endParaRPr>
          </a:p>
          <a:p>
            <a:r>
              <a:rPr lang="en-US" b="0" i="0" dirty="0">
                <a:effectLst/>
              </a:rPr>
              <a:t> 2.  Why did we choose this data set?</a:t>
            </a:r>
          </a:p>
          <a:p>
            <a:endParaRPr lang="en-US" b="0" i="0" dirty="0">
              <a:effectLst/>
            </a:endParaRPr>
          </a:p>
          <a:p>
            <a:r>
              <a:rPr lang="en-US" dirty="0"/>
              <a:t> 3.  Analysis : by using various factors that effect attrition we did several analysis</a:t>
            </a:r>
          </a:p>
          <a:p>
            <a:r>
              <a:rPr lang="en-US" dirty="0"/>
              <a:t> 4. Development : </a:t>
            </a:r>
          </a:p>
          <a:p>
            <a:pPr marL="285750" indent="-285750">
              <a:buFont typeface="Arial" panose="020B0604020202020204" pitchFamily="34" charset="0"/>
              <a:buChar char="•"/>
            </a:pPr>
            <a:r>
              <a:rPr lang="en-US" dirty="0"/>
              <a:t>Read data sources for HR Employee Attrition Analytics via Kaggle</a:t>
            </a:r>
          </a:p>
          <a:p>
            <a:pPr marL="285750" indent="-285750">
              <a:buFont typeface="Arial" panose="020B0604020202020204" pitchFamily="34" charset="0"/>
              <a:buChar char="•"/>
            </a:pPr>
            <a:r>
              <a:rPr lang="en-US" dirty="0"/>
              <a:t>Creation of data frames </a:t>
            </a:r>
          </a:p>
          <a:p>
            <a:pPr marL="285750" indent="-285750">
              <a:buFont typeface="Arial" panose="020B0604020202020204" pitchFamily="34" charset="0"/>
              <a:buChar char="•"/>
            </a:pPr>
            <a:r>
              <a:rPr lang="en-US" dirty="0"/>
              <a:t>Creation of charts (pie charts, bar charts, scatter plots, line graphs, box plots)</a:t>
            </a:r>
          </a:p>
          <a:p>
            <a:pPr marL="285750" indent="-285750">
              <a:buFont typeface="Arial" panose="020B0604020202020204" pitchFamily="34" charset="0"/>
              <a:buChar char="•"/>
            </a:pPr>
            <a:r>
              <a:rPr lang="en-US" dirty="0"/>
              <a:t>Statistical analysis (correlation, linear regression)</a:t>
            </a:r>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267595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6E2B64-C6C0-8269-C4E2-114B13F30C44}"/>
              </a:ext>
            </a:extLst>
          </p:cNvPr>
          <p:cNvSpPr txBox="1">
            <a:spLocks/>
          </p:cNvSpPr>
          <p:nvPr/>
        </p:nvSpPr>
        <p:spPr>
          <a:xfrm>
            <a:off x="588770" y="138896"/>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Contributing factors to Employee Attrition</a:t>
            </a:r>
          </a:p>
        </p:txBody>
      </p:sp>
      <p:pic>
        <p:nvPicPr>
          <p:cNvPr id="6" name="Picture 5" descr="A diagram of a diagram with blue circles and text&#10;&#10;Description automatically generated">
            <a:extLst>
              <a:ext uri="{FF2B5EF4-FFF2-40B4-BE49-F238E27FC236}">
                <a16:creationId xmlns:a16="http://schemas.microsoft.com/office/drawing/2014/main" id="{4B5C28A3-34AA-1F10-0522-717E6824D3E4}"/>
              </a:ext>
            </a:extLst>
          </p:cNvPr>
          <p:cNvPicPr>
            <a:picLocks noChangeAspect="1"/>
          </p:cNvPicPr>
          <p:nvPr/>
        </p:nvPicPr>
        <p:blipFill rotWithShape="1">
          <a:blip r:embed="rId3"/>
          <a:srcRect l="-643" t="16430" r="13419" b="18681"/>
          <a:stretch/>
        </p:blipFill>
        <p:spPr>
          <a:xfrm>
            <a:off x="1152584" y="1962988"/>
            <a:ext cx="10058400" cy="4080967"/>
          </a:xfrm>
          <a:prstGeom prst="rect">
            <a:avLst/>
          </a:prstGeom>
        </p:spPr>
      </p:pic>
      <p:sp>
        <p:nvSpPr>
          <p:cNvPr id="5" name="TextBox 4">
            <a:extLst>
              <a:ext uri="{FF2B5EF4-FFF2-40B4-BE49-F238E27FC236}">
                <a16:creationId xmlns:a16="http://schemas.microsoft.com/office/drawing/2014/main" id="{51116887-2AEF-F994-116D-DF2BD51BF708}"/>
              </a:ext>
            </a:extLst>
          </p:cNvPr>
          <p:cNvSpPr txBox="1"/>
          <p:nvPr/>
        </p:nvSpPr>
        <p:spPr>
          <a:xfrm>
            <a:off x="10244031" y="6146569"/>
            <a:ext cx="1947969" cy="246221"/>
          </a:xfrm>
          <a:prstGeom prst="rect">
            <a:avLst/>
          </a:prstGeom>
          <a:noFill/>
        </p:spPr>
        <p:txBody>
          <a:bodyPr wrap="none" rtlCol="0">
            <a:spAutoFit/>
          </a:bodyPr>
          <a:lstStyle/>
          <a:p>
            <a:r>
              <a:rPr lang="en-US" sz="1000" dirty="0"/>
              <a:t>Source: </a:t>
            </a:r>
            <a:r>
              <a:rPr lang="en-US" sz="1000" dirty="0" err="1"/>
              <a:t>thehumancapitalhub.com</a:t>
            </a:r>
            <a:endParaRPr lang="en-US" sz="1000" dirty="0"/>
          </a:p>
        </p:txBody>
      </p:sp>
    </p:spTree>
    <p:extLst>
      <p:ext uri="{BB962C8B-B14F-4D97-AF65-F5344CB8AC3E}">
        <p14:creationId xmlns:p14="http://schemas.microsoft.com/office/powerpoint/2010/main" val="22066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any's benefits&#10;&#10;Description automatically generated with medium confidence">
            <a:extLst>
              <a:ext uri="{FF2B5EF4-FFF2-40B4-BE49-F238E27FC236}">
                <a16:creationId xmlns:a16="http://schemas.microsoft.com/office/drawing/2014/main" id="{3AE47BCF-09E8-F2EC-30D6-8D745116AA43}"/>
              </a:ext>
            </a:extLst>
          </p:cNvPr>
          <p:cNvPicPr>
            <a:picLocks noChangeAspect="1"/>
          </p:cNvPicPr>
          <p:nvPr/>
        </p:nvPicPr>
        <p:blipFill>
          <a:blip r:embed="rId2"/>
          <a:stretch>
            <a:fillRect/>
          </a:stretch>
        </p:blipFill>
        <p:spPr>
          <a:xfrm>
            <a:off x="2338522" y="1713054"/>
            <a:ext cx="7514954" cy="4782822"/>
          </a:xfrm>
          <a:prstGeom prst="rect">
            <a:avLst/>
          </a:prstGeom>
        </p:spPr>
      </p:pic>
      <p:sp>
        <p:nvSpPr>
          <p:cNvPr id="10" name="Title 1">
            <a:extLst>
              <a:ext uri="{FF2B5EF4-FFF2-40B4-BE49-F238E27FC236}">
                <a16:creationId xmlns:a16="http://schemas.microsoft.com/office/drawing/2014/main" id="{65620288-DDA9-1727-B6DA-4763B899D56A}"/>
              </a:ext>
            </a:extLst>
          </p:cNvPr>
          <p:cNvSpPr txBox="1">
            <a:spLocks/>
          </p:cNvSpPr>
          <p:nvPr/>
        </p:nvSpPr>
        <p:spPr>
          <a:xfrm>
            <a:off x="502986" y="103112"/>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Benefits of Employee Retention</a:t>
            </a:r>
          </a:p>
        </p:txBody>
      </p:sp>
      <p:sp>
        <p:nvSpPr>
          <p:cNvPr id="12" name="TextBox 11">
            <a:extLst>
              <a:ext uri="{FF2B5EF4-FFF2-40B4-BE49-F238E27FC236}">
                <a16:creationId xmlns:a16="http://schemas.microsoft.com/office/drawing/2014/main" id="{B2804412-96FE-6EEA-508C-FF9C1FEE7FD4}"/>
              </a:ext>
            </a:extLst>
          </p:cNvPr>
          <p:cNvSpPr txBox="1"/>
          <p:nvPr/>
        </p:nvSpPr>
        <p:spPr>
          <a:xfrm>
            <a:off x="10862840" y="6175624"/>
            <a:ext cx="6099858" cy="246221"/>
          </a:xfrm>
          <a:prstGeom prst="rect">
            <a:avLst/>
          </a:prstGeom>
          <a:noFill/>
        </p:spPr>
        <p:txBody>
          <a:bodyPr wrap="square">
            <a:spAutoFit/>
          </a:bodyPr>
          <a:lstStyle/>
          <a:p>
            <a:r>
              <a:rPr lang="en-US" sz="1000" b="0" i="0" u="none" strike="noStrike" dirty="0">
                <a:solidFill>
                  <a:srgbClr val="000000"/>
                </a:solidFill>
                <a:effectLst/>
                <a:latin typeface="golos text"/>
              </a:rPr>
              <a:t>Source: </a:t>
            </a:r>
            <a:r>
              <a:rPr lang="en-US" sz="1000" b="0" i="0" u="sng" dirty="0">
                <a:solidFill>
                  <a:srgbClr val="005A8C"/>
                </a:solidFill>
                <a:effectLst/>
                <a:latin typeface="golos text"/>
                <a:hlinkClick r:id="rId3"/>
              </a:rPr>
              <a:t>netsuite.com</a:t>
            </a:r>
            <a:endParaRPr lang="en-US" sz="1000" dirty="0"/>
          </a:p>
        </p:txBody>
      </p:sp>
    </p:spTree>
    <p:extLst>
      <p:ext uri="{BB962C8B-B14F-4D97-AF65-F5344CB8AC3E}">
        <p14:creationId xmlns:p14="http://schemas.microsoft.com/office/powerpoint/2010/main" val="11685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D418-E740-7D4E-8A74-CF36FDF81613}"/>
              </a:ext>
            </a:extLst>
          </p:cNvPr>
          <p:cNvSpPr>
            <a:spLocks noGrp="1"/>
          </p:cNvSpPr>
          <p:nvPr>
            <p:ph type="title"/>
          </p:nvPr>
        </p:nvSpPr>
        <p:spPr>
          <a:xfrm>
            <a:off x="641463" y="3775046"/>
            <a:ext cx="10909073" cy="1447062"/>
          </a:xfrm>
        </p:spPr>
        <p:txBody>
          <a:bodyPr vert="horz" lIns="91440" tIns="45720" rIns="91440" bIns="45720" rtlCol="0" anchor="b">
            <a:normAutofit/>
          </a:bodyPr>
          <a:lstStyle/>
          <a:p>
            <a:pPr algn="ctr"/>
            <a:r>
              <a:rPr lang="en-US" b="1" dirty="0">
                <a:solidFill>
                  <a:srgbClr val="1F4569"/>
                </a:solidFill>
              </a:rPr>
              <a:t>Deep Dive into the Analysis</a:t>
            </a:r>
          </a:p>
        </p:txBody>
      </p:sp>
      <p:pic>
        <p:nvPicPr>
          <p:cNvPr id="6" name="Graphic 5" descr="Dive">
            <a:extLst>
              <a:ext uri="{FF2B5EF4-FFF2-40B4-BE49-F238E27FC236}">
                <a16:creationId xmlns:a16="http://schemas.microsoft.com/office/drawing/2014/main" id="{BD711701-6153-A097-FD9E-36C8B2E6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407" y="1057703"/>
            <a:ext cx="2750022"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blue and white symbol of a person diving into water&#10;&#10;Description automatically generated">
            <a:extLst>
              <a:ext uri="{FF2B5EF4-FFF2-40B4-BE49-F238E27FC236}">
                <a16:creationId xmlns:a16="http://schemas.microsoft.com/office/drawing/2014/main" id="{60217FB6-F7B8-7443-4BE6-8A6C4C946070}"/>
              </a:ext>
            </a:extLst>
          </p:cNvPr>
          <p:cNvPicPr>
            <a:picLocks noChangeAspect="1"/>
          </p:cNvPicPr>
          <p:nvPr/>
        </p:nvPicPr>
        <p:blipFill>
          <a:blip r:embed="rId5"/>
          <a:stretch>
            <a:fillRect/>
          </a:stretch>
        </p:blipFill>
        <p:spPr>
          <a:xfrm>
            <a:off x="4849093" y="1264934"/>
            <a:ext cx="2592650" cy="2542791"/>
          </a:xfrm>
          <a:prstGeom prst="rect">
            <a:avLst/>
          </a:prstGeom>
        </p:spPr>
      </p:pic>
    </p:spTree>
    <p:extLst>
      <p:ext uri="{BB962C8B-B14F-4D97-AF65-F5344CB8AC3E}">
        <p14:creationId xmlns:p14="http://schemas.microsoft.com/office/powerpoint/2010/main" val="17274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orange pie chart&#10;&#10;Description automatically generated">
            <a:extLst>
              <a:ext uri="{FF2B5EF4-FFF2-40B4-BE49-F238E27FC236}">
                <a16:creationId xmlns:a16="http://schemas.microsoft.com/office/drawing/2014/main" id="{140091AA-9F7C-311D-7452-0A9650666610}"/>
              </a:ext>
            </a:extLst>
          </p:cNvPr>
          <p:cNvPicPr>
            <a:picLocks noGrp="1" noChangeAspect="1"/>
          </p:cNvPicPr>
          <p:nvPr>
            <p:ph idx="1"/>
          </p:nvPr>
        </p:nvPicPr>
        <p:blipFill rotWithShape="1">
          <a:blip r:embed="rId3"/>
          <a:srcRect l="8894" t="6596"/>
          <a:stretch/>
        </p:blipFill>
        <p:spPr>
          <a:xfrm>
            <a:off x="1563952" y="1905848"/>
            <a:ext cx="9339400" cy="4377453"/>
          </a:xfrm>
        </p:spPr>
      </p:pic>
      <p:sp>
        <p:nvSpPr>
          <p:cNvPr id="2" name="Title 1">
            <a:extLst>
              <a:ext uri="{FF2B5EF4-FFF2-40B4-BE49-F238E27FC236}">
                <a16:creationId xmlns:a16="http://schemas.microsoft.com/office/drawing/2014/main" id="{0CE9E981-8F03-B648-81CB-3E5F8F9C54DB}"/>
              </a:ext>
            </a:extLst>
          </p:cNvPr>
          <p:cNvSpPr>
            <a:spLocks noGrp="1"/>
          </p:cNvSpPr>
          <p:nvPr>
            <p:ph type="title"/>
          </p:nvPr>
        </p:nvSpPr>
        <p:spPr>
          <a:xfrm>
            <a:off x="1726557" y="304620"/>
            <a:ext cx="10058400" cy="1450757"/>
          </a:xfrm>
        </p:spPr>
        <p:txBody>
          <a:bodyPr>
            <a:normAutofit/>
          </a:bodyPr>
          <a:lstStyle/>
          <a:p>
            <a:r>
              <a:rPr lang="en-US" b="1" dirty="0">
                <a:solidFill>
                  <a:srgbClr val="1F4569"/>
                </a:solidFill>
              </a:rPr>
              <a:t>Distribution of Employee Attrition</a:t>
            </a:r>
          </a:p>
        </p:txBody>
      </p:sp>
      <p:sp>
        <p:nvSpPr>
          <p:cNvPr id="3" name="TextBox 2">
            <a:extLst>
              <a:ext uri="{FF2B5EF4-FFF2-40B4-BE49-F238E27FC236}">
                <a16:creationId xmlns:a16="http://schemas.microsoft.com/office/drawing/2014/main" id="{D1FB91FA-0BD8-994F-A103-D0A9E42E0570}"/>
              </a:ext>
            </a:extLst>
          </p:cNvPr>
          <p:cNvSpPr txBox="1"/>
          <p:nvPr/>
        </p:nvSpPr>
        <p:spPr>
          <a:xfrm>
            <a:off x="1147823" y="2078841"/>
            <a:ext cx="4903808" cy="954107"/>
          </a:xfrm>
          <a:prstGeom prst="rect">
            <a:avLst/>
          </a:prstGeom>
          <a:noFill/>
        </p:spPr>
        <p:txBody>
          <a:bodyPr wrap="square" rtlCol="0">
            <a:spAutoFit/>
          </a:bodyPr>
          <a:lstStyle/>
          <a:p>
            <a:r>
              <a:rPr lang="en-US" sz="1400" dirty="0"/>
              <a:t> This pie chart sows that out of 1470 employees :</a:t>
            </a:r>
          </a:p>
          <a:p>
            <a:pPr marL="285750" indent="-285750">
              <a:buSzPct val="75000"/>
              <a:buFont typeface="Wingdings" pitchFamily="2" charset="2"/>
              <a:buChar char="Ø"/>
            </a:pPr>
            <a:r>
              <a:rPr lang="en-US" sz="1400" dirty="0"/>
              <a:t>   16.1% of the employees left their job</a:t>
            </a:r>
          </a:p>
          <a:p>
            <a:pPr marL="285750" indent="-285750">
              <a:buSzPct val="75000"/>
              <a:buFont typeface="Wingdings" pitchFamily="2" charset="2"/>
              <a:buChar char="Ø"/>
            </a:pPr>
            <a:r>
              <a:rPr lang="en-US" sz="1400" dirty="0"/>
              <a:t>   while other 83.9% of the employees</a:t>
            </a:r>
          </a:p>
          <a:p>
            <a:pPr>
              <a:buSzPct val="75000"/>
            </a:pPr>
            <a:r>
              <a:rPr lang="en-US" sz="1400" dirty="0"/>
              <a:t>          preferred to  stay</a:t>
            </a:r>
          </a:p>
        </p:txBody>
      </p:sp>
    </p:spTree>
    <p:extLst>
      <p:ext uri="{BB962C8B-B14F-4D97-AF65-F5344CB8AC3E}">
        <p14:creationId xmlns:p14="http://schemas.microsoft.com/office/powerpoint/2010/main" val="33844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63DB3-4181-A644-B6D3-FB0D20F0EECC}"/>
              </a:ext>
            </a:extLst>
          </p:cNvPr>
          <p:cNvSpPr txBox="1"/>
          <p:nvPr/>
        </p:nvSpPr>
        <p:spPr>
          <a:xfrm>
            <a:off x="1097280" y="2067232"/>
            <a:ext cx="343067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population of the data into groups of male and female, we can see that the total employee attrition rate based on sex ratio is: </a:t>
            </a:r>
          </a:p>
          <a:p>
            <a:pPr marL="285750" indent="-285750">
              <a:buSzPct val="75000"/>
              <a:buFont typeface="Wingdings" pitchFamily="2" charset="2"/>
              <a:buChar char="Ø"/>
            </a:pPr>
            <a:r>
              <a:rPr lang="en-US" sz="1400" dirty="0"/>
              <a:t>       60 % Male</a:t>
            </a:r>
          </a:p>
          <a:p>
            <a:pPr marL="285750" indent="-285750">
              <a:buSzPct val="75000"/>
              <a:buFont typeface="Wingdings" pitchFamily="2" charset="2"/>
              <a:buChar char="Ø"/>
            </a:pPr>
            <a:r>
              <a:rPr lang="en-US" sz="1400" dirty="0"/>
              <a:t>       40 % Female</a:t>
            </a:r>
          </a:p>
          <a:p>
            <a:pPr marL="285750" indent="-285750">
              <a:buFont typeface="Arial" panose="020B0604020202020204" pitchFamily="34" charset="0"/>
              <a:buChar char="•"/>
            </a:pPr>
            <a:r>
              <a:rPr lang="en-US" sz="1400" dirty="0"/>
              <a:t>For the employees who left the ratio is:</a:t>
            </a:r>
          </a:p>
          <a:p>
            <a:pPr marL="285750" indent="-285750">
              <a:buSzPct val="75000"/>
              <a:buFont typeface="Wingdings" pitchFamily="2" charset="2"/>
              <a:buChar char="Ø"/>
            </a:pPr>
            <a:r>
              <a:rPr lang="en-US" sz="1400" dirty="0"/>
              <a:t>       63.3 % Male</a:t>
            </a:r>
          </a:p>
          <a:p>
            <a:pPr marL="285750" indent="-285750">
              <a:buSzPct val="75000"/>
              <a:buFont typeface="Wingdings" pitchFamily="2" charset="2"/>
              <a:buChar char="Ø"/>
            </a:pPr>
            <a:r>
              <a:rPr lang="en-US" sz="1400" dirty="0"/>
              <a:t>       36.7 % Female</a:t>
            </a:r>
          </a:p>
        </p:txBody>
      </p:sp>
      <p:sp>
        <p:nvSpPr>
          <p:cNvPr id="8" name="Title 1">
            <a:extLst>
              <a:ext uri="{FF2B5EF4-FFF2-40B4-BE49-F238E27FC236}">
                <a16:creationId xmlns:a16="http://schemas.microsoft.com/office/drawing/2014/main" id="{ABE4DBDA-7C3F-8600-5618-424A4049592D}"/>
              </a:ext>
            </a:extLst>
          </p:cNvPr>
          <p:cNvSpPr>
            <a:spLocks noGrp="1"/>
          </p:cNvSpPr>
          <p:nvPr>
            <p:ph type="title"/>
          </p:nvPr>
        </p:nvSpPr>
        <p:spPr>
          <a:xfrm>
            <a:off x="1097280" y="320531"/>
            <a:ext cx="10405263" cy="1450757"/>
          </a:xfrm>
        </p:spPr>
        <p:txBody>
          <a:bodyPr>
            <a:normAutofit/>
          </a:bodyPr>
          <a:lstStyle/>
          <a:p>
            <a:r>
              <a:rPr lang="en-US" b="1" dirty="0">
                <a:solidFill>
                  <a:srgbClr val="1F4569"/>
                </a:solidFill>
              </a:rPr>
              <a:t>Distribution of Employee based on Gender</a:t>
            </a:r>
          </a:p>
        </p:txBody>
      </p:sp>
      <p:pic>
        <p:nvPicPr>
          <p:cNvPr id="5" name="Picture 4">
            <a:extLst>
              <a:ext uri="{FF2B5EF4-FFF2-40B4-BE49-F238E27FC236}">
                <a16:creationId xmlns:a16="http://schemas.microsoft.com/office/drawing/2014/main" id="{5D6BF2DE-C6B3-7D4A-56B6-960428B90342}"/>
              </a:ext>
            </a:extLst>
          </p:cNvPr>
          <p:cNvPicPr>
            <a:picLocks noChangeAspect="1"/>
          </p:cNvPicPr>
          <p:nvPr/>
        </p:nvPicPr>
        <p:blipFill>
          <a:blip r:embed="rId3"/>
          <a:stretch>
            <a:fillRect/>
          </a:stretch>
        </p:blipFill>
        <p:spPr>
          <a:xfrm>
            <a:off x="7989285" y="2618838"/>
            <a:ext cx="3619500" cy="3276600"/>
          </a:xfrm>
          <a:prstGeom prst="rect">
            <a:avLst/>
          </a:prstGeom>
        </p:spPr>
      </p:pic>
      <p:pic>
        <p:nvPicPr>
          <p:cNvPr id="11" name="Picture 10">
            <a:extLst>
              <a:ext uri="{FF2B5EF4-FFF2-40B4-BE49-F238E27FC236}">
                <a16:creationId xmlns:a16="http://schemas.microsoft.com/office/drawing/2014/main" id="{B7DA5299-5F42-000E-3EB8-42672A3C347E}"/>
              </a:ext>
            </a:extLst>
          </p:cNvPr>
          <p:cNvPicPr>
            <a:picLocks noChangeAspect="1"/>
          </p:cNvPicPr>
          <p:nvPr/>
        </p:nvPicPr>
        <p:blipFill>
          <a:blip r:embed="rId4"/>
          <a:stretch>
            <a:fillRect/>
          </a:stretch>
        </p:blipFill>
        <p:spPr>
          <a:xfrm>
            <a:off x="4586980" y="2618838"/>
            <a:ext cx="3343275" cy="3190875"/>
          </a:xfrm>
          <a:prstGeom prst="rect">
            <a:avLst/>
          </a:prstGeom>
        </p:spPr>
      </p:pic>
      <p:pic>
        <p:nvPicPr>
          <p:cNvPr id="13" name="Picture 12">
            <a:extLst>
              <a:ext uri="{FF2B5EF4-FFF2-40B4-BE49-F238E27FC236}">
                <a16:creationId xmlns:a16="http://schemas.microsoft.com/office/drawing/2014/main" id="{82042CF0-BB6F-05FE-0C7C-4BF3CF6BE4E9}"/>
              </a:ext>
            </a:extLst>
          </p:cNvPr>
          <p:cNvPicPr>
            <a:picLocks noChangeAspect="1"/>
          </p:cNvPicPr>
          <p:nvPr/>
        </p:nvPicPr>
        <p:blipFill>
          <a:blip r:embed="rId5"/>
          <a:stretch>
            <a:fillRect/>
          </a:stretch>
        </p:blipFill>
        <p:spPr>
          <a:xfrm>
            <a:off x="7474935" y="2333088"/>
            <a:ext cx="1028700" cy="571500"/>
          </a:xfrm>
          <a:prstGeom prst="rect">
            <a:avLst/>
          </a:prstGeom>
        </p:spPr>
      </p:pic>
      <p:sp>
        <p:nvSpPr>
          <p:cNvPr id="14" name="TextBox 13">
            <a:extLst>
              <a:ext uri="{FF2B5EF4-FFF2-40B4-BE49-F238E27FC236}">
                <a16:creationId xmlns:a16="http://schemas.microsoft.com/office/drawing/2014/main" id="{38A95DAA-C818-966F-3BFE-8F5B879C99BA}"/>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sp>
        <p:nvSpPr>
          <p:cNvPr id="16" name="TextBox 15">
            <a:extLst>
              <a:ext uri="{FF2B5EF4-FFF2-40B4-BE49-F238E27FC236}">
                <a16:creationId xmlns:a16="http://schemas.microsoft.com/office/drawing/2014/main" id="{29C5BBDC-3ED6-90A6-6704-5F8732E51D26}"/>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337865775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8E4"/>
      </a:lt2>
      <a:accent1>
        <a:srgbClr val="C34DA2"/>
      </a:accent1>
      <a:accent2>
        <a:srgbClr val="B13B5F"/>
      </a:accent2>
      <a:accent3>
        <a:srgbClr val="C35A4D"/>
      </a:accent3>
      <a:accent4>
        <a:srgbClr val="B17A3B"/>
      </a:accent4>
      <a:accent5>
        <a:srgbClr val="ACA643"/>
      </a:accent5>
      <a:accent6>
        <a:srgbClr val="86B13B"/>
      </a:accent6>
      <a:hlink>
        <a:srgbClr val="657BCB"/>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1075</TotalTime>
  <Words>1177</Words>
  <Application>Microsoft Office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golos text</vt:lpstr>
      <vt:lpstr>Wingdings</vt:lpstr>
      <vt:lpstr>RetrospectVTI</vt:lpstr>
      <vt:lpstr>Group II</vt:lpstr>
      <vt:lpstr>Agenda</vt:lpstr>
      <vt:lpstr>Introduction</vt:lpstr>
      <vt:lpstr>Project execution steps</vt:lpstr>
      <vt:lpstr>PowerPoint Presentation</vt:lpstr>
      <vt:lpstr>PowerPoint Presentation</vt:lpstr>
      <vt:lpstr>Deep Dive into the Analysis</vt:lpstr>
      <vt:lpstr>Distribution of Employee Attrition</vt:lpstr>
      <vt:lpstr>Distribution of Employee based on Gender</vt:lpstr>
      <vt:lpstr>Distribution of Employee by Marital Status</vt:lpstr>
      <vt:lpstr>Total of Years at the company </vt:lpstr>
      <vt:lpstr>Attrition Rate vs Job Satisfaction </vt:lpstr>
      <vt:lpstr>Attrition rate by Department</vt:lpstr>
      <vt:lpstr>Monthly income by Department </vt:lpstr>
      <vt:lpstr>Correlation and Regression:  Age vs Monthly Income</vt:lpstr>
      <vt:lpstr>Correlation and Regression:  Monthly Income vs Total Working Years</vt:lpstr>
      <vt:lpstr>Correlation and Regression:  Monthly Income vs Total Working Years</vt:lpstr>
      <vt:lpstr>Attrition vs Income</vt:lpstr>
      <vt:lpstr>Conclusion </vt:lpstr>
      <vt:lpstr>Questions</vt:lpstr>
      <vt:lpstr>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Vigneshwar Cheriath</cp:lastModifiedBy>
  <cp:revision>85</cp:revision>
  <dcterms:created xsi:type="dcterms:W3CDTF">2019-10-02T02:36:43Z</dcterms:created>
  <dcterms:modified xsi:type="dcterms:W3CDTF">2023-08-17T22:01:39Z</dcterms:modified>
</cp:coreProperties>
</file>